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63"/>
  </p:notesMasterIdLst>
  <p:handoutMasterIdLst>
    <p:handoutMasterId r:id="rId64"/>
  </p:handoutMasterIdLst>
  <p:sldIdLst>
    <p:sldId id="364" r:id="rId4"/>
    <p:sldId id="362" r:id="rId5"/>
    <p:sldId id="481" r:id="rId6"/>
    <p:sldId id="482" r:id="rId7"/>
    <p:sldId id="341" r:id="rId8"/>
    <p:sldId id="352" r:id="rId9"/>
    <p:sldId id="342" r:id="rId10"/>
    <p:sldId id="343" r:id="rId11"/>
    <p:sldId id="353" r:id="rId12"/>
    <p:sldId id="354" r:id="rId13"/>
    <p:sldId id="346" r:id="rId14"/>
    <p:sldId id="347" r:id="rId15"/>
    <p:sldId id="475" r:id="rId16"/>
    <p:sldId id="444" r:id="rId17"/>
    <p:sldId id="447" r:id="rId18"/>
    <p:sldId id="448" r:id="rId19"/>
    <p:sldId id="443" r:id="rId20"/>
    <p:sldId id="357" r:id="rId21"/>
    <p:sldId id="413" r:id="rId22"/>
    <p:sldId id="265" r:id="rId23"/>
    <p:sldId id="345" r:id="rId24"/>
    <p:sldId id="425" r:id="rId25"/>
    <p:sldId id="449" r:id="rId26"/>
    <p:sldId id="450" r:id="rId27"/>
    <p:sldId id="316" r:id="rId28"/>
    <p:sldId id="370" r:id="rId29"/>
    <p:sldId id="453" r:id="rId30"/>
    <p:sldId id="454" r:id="rId31"/>
    <p:sldId id="433" r:id="rId32"/>
    <p:sldId id="472" r:id="rId33"/>
    <p:sldId id="469" r:id="rId34"/>
    <p:sldId id="470" r:id="rId35"/>
    <p:sldId id="471" r:id="rId36"/>
    <p:sldId id="368" r:id="rId37"/>
    <p:sldId id="436" r:id="rId38"/>
    <p:sldId id="484" r:id="rId39"/>
    <p:sldId id="437" r:id="rId40"/>
    <p:sldId id="456" r:id="rId41"/>
    <p:sldId id="459" r:id="rId42"/>
    <p:sldId id="480" r:id="rId43"/>
    <p:sldId id="483" r:id="rId44"/>
    <p:sldId id="460" r:id="rId45"/>
    <p:sldId id="464" r:id="rId46"/>
    <p:sldId id="465" r:id="rId47"/>
    <p:sldId id="466" r:id="rId48"/>
    <p:sldId id="478" r:id="rId49"/>
    <p:sldId id="476" r:id="rId50"/>
    <p:sldId id="258" r:id="rId51"/>
    <p:sldId id="260" r:id="rId52"/>
    <p:sldId id="257" r:id="rId53"/>
    <p:sldId id="259" r:id="rId54"/>
    <p:sldId id="435" r:id="rId55"/>
    <p:sldId id="415" r:id="rId56"/>
    <p:sldId id="391" r:id="rId57"/>
    <p:sldId id="392" r:id="rId58"/>
    <p:sldId id="393" r:id="rId59"/>
    <p:sldId id="394" r:id="rId60"/>
    <p:sldId id="403" r:id="rId61"/>
    <p:sldId id="366" r:id="rId62"/>
  </p:sldIdLst>
  <p:sldSz cx="9144000" cy="6858000" type="screen4x3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e.Jozauska" initials="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C84"/>
    <a:srgbClr val="EFF3EA"/>
    <a:srgbClr val="632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Vidējs stils 2 - izcēlum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Gaišs stils 2 - izcēlum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Bez stila, režģa tab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007" autoAdjust="0"/>
  </p:normalViewPr>
  <p:slideViewPr>
    <p:cSldViewPr>
      <p:cViewPr varScale="1">
        <p:scale>
          <a:sx n="57" d="100"/>
          <a:sy n="57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3T13:11:10.23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2F38C-5A1D-4C64-9ABD-E2C4A967F523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4721D-5E0A-4122-9354-5935695D71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5689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05142-104D-4BA1-9C51-2ACF84E2D8C5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31C68-66BF-43CA-B104-57BE4B9DB5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688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31C68-66BF-43CA-B104-57BE4B9DB51F}" type="slidenum">
              <a:rPr lang="lv-LV" smtClean="0"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2539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3823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275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198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5DAE1F9E-2377-4BD9-9C60-EB7E05648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CD34766A-101E-42F2-9F89-F42FA4038B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961CF2E-11C3-4D5E-B2D2-3BFAF1B6998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8" name="Satura vietturis 2">
            <a:extLst>
              <a:ext uri="{FF2B5EF4-FFF2-40B4-BE49-F238E27FC236}">
                <a16:creationId xmlns="" xmlns:a16="http://schemas.microsoft.com/office/drawing/2014/main" id="{117B3714-7CD0-4C7A-BA25-327747E4B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55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8A6AAA4D-E5CF-4CD2-9741-BCC6FDCC9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7DD07F52-F783-42E6-834A-3A9F0E657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1FA2AAB-93E6-415D-91D7-8961505D8E09}"/>
              </a:ext>
            </a:extLst>
          </p:cNvPr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82980" y="3124196"/>
            <a:ext cx="7311044" cy="588408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077537" y="3915849"/>
            <a:ext cx="7121929" cy="317499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81F7D52-A24A-4629-AE3B-CF1F55F299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1965" y="4537166"/>
            <a:ext cx="777307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0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236B80DE-1801-4129-A9A5-DF31C2A3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504FE742-528A-442F-A15D-748F786565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057759D-D971-4804-9A18-54E9687BCAAF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9" name="Satura vietturis 2">
            <a:extLst>
              <a:ext uri="{FF2B5EF4-FFF2-40B4-BE49-F238E27FC236}">
                <a16:creationId xmlns="" xmlns:a16="http://schemas.microsoft.com/office/drawing/2014/main" id="{BF55FC06-8B83-42E9-8F37-B97D51D663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27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B32BF3C8-95B5-4447-9D0B-87279CF52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="" xmlns:a16="http://schemas.microsoft.com/office/drawing/2014/main" id="{F9A984FE-F38F-4245-AED3-52245EA394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3CDC88D-6508-4CED-9BE7-74C532CA669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11" name="Satura vietturis 2">
            <a:extLst>
              <a:ext uri="{FF2B5EF4-FFF2-40B4-BE49-F238E27FC236}">
                <a16:creationId xmlns="" xmlns:a16="http://schemas.microsoft.com/office/drawing/2014/main" id="{133D28C9-2F4E-450A-96BE-9BE051D3BD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356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96B276-9F2C-4F17-ACE0-6F63A90D5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E99BEBA9-EC50-4A47-9D09-62EAA2F29F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1515B63-754D-44A5-B00C-4C193B5CFE42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9" name="Satura vietturis 2">
            <a:extLst>
              <a:ext uri="{FF2B5EF4-FFF2-40B4-BE49-F238E27FC236}">
                <a16:creationId xmlns="" xmlns:a16="http://schemas.microsoft.com/office/drawing/2014/main" id="{CEA26681-8B5E-410D-BF91-F2168F894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931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0A498150-83EB-43DF-8674-5F3C90AD1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="" xmlns:a16="http://schemas.microsoft.com/office/drawing/2014/main" id="{43FE0035-9699-436B-92E3-D5B55BF77C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D74DD56-F920-4218-AF63-2408052CB3E4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7" name="Satura vietturis 2">
            <a:extLst>
              <a:ext uri="{FF2B5EF4-FFF2-40B4-BE49-F238E27FC236}">
                <a16:creationId xmlns="" xmlns:a16="http://schemas.microsoft.com/office/drawing/2014/main" id="{F27D5C52-EA56-4062-AD12-0B1559D91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25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8A6AAA4D-E5CF-4CD2-9741-BCC6FDCC9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7DD07F52-F783-42E6-834A-3A9F0E657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1FA2AAB-93E6-415D-91D7-8961505D8E09}"/>
              </a:ext>
            </a:extLst>
          </p:cNvPr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82980" y="3124196"/>
            <a:ext cx="7311044" cy="588408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077537" y="3915849"/>
            <a:ext cx="7121929" cy="317499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81F7D52-A24A-4629-AE3B-CF1F55F299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1965" y="4537166"/>
            <a:ext cx="777307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2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5DAE1F9E-2377-4BD9-9C60-EB7E05648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CD34766A-101E-42F2-9F89-F42FA4038B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961CF2E-11C3-4D5E-B2D2-3BFAF1B6998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8" name="Satura vietturis 2">
            <a:extLst>
              <a:ext uri="{FF2B5EF4-FFF2-40B4-BE49-F238E27FC236}">
                <a16:creationId xmlns="" xmlns:a16="http://schemas.microsoft.com/office/drawing/2014/main" id="{117B3714-7CD0-4C7A-BA25-327747E4B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91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5816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236B80DE-1801-4129-A9A5-DF31C2A3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504FE742-528A-442F-A15D-748F786565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057759D-D971-4804-9A18-54E9687BCAAF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9" name="Satura vietturis 2">
            <a:extLst>
              <a:ext uri="{FF2B5EF4-FFF2-40B4-BE49-F238E27FC236}">
                <a16:creationId xmlns="" xmlns:a16="http://schemas.microsoft.com/office/drawing/2014/main" id="{BF55FC06-8B83-42E9-8F37-B97D51D663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769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96B276-9F2C-4F17-ACE0-6F63A90D5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E99BEBA9-EC50-4A47-9D09-62EAA2F29F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1515B63-754D-44A5-B00C-4C193B5CFE42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9" name="Satura vietturis 2">
            <a:extLst>
              <a:ext uri="{FF2B5EF4-FFF2-40B4-BE49-F238E27FC236}">
                <a16:creationId xmlns="" xmlns:a16="http://schemas.microsoft.com/office/drawing/2014/main" id="{CEA26681-8B5E-410D-BF91-F2168F894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84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B32BF3C8-95B5-4447-9D0B-87279CF52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="" xmlns:a16="http://schemas.microsoft.com/office/drawing/2014/main" id="{F9A984FE-F38F-4245-AED3-52245EA394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3CDC88D-6508-4CED-9BE7-74C532CA669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11" name="Satura vietturis 2">
            <a:extLst>
              <a:ext uri="{FF2B5EF4-FFF2-40B4-BE49-F238E27FC236}">
                <a16:creationId xmlns="" xmlns:a16="http://schemas.microsoft.com/office/drawing/2014/main" id="{133D28C9-2F4E-450A-96BE-9BE051D3BD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55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0A498150-83EB-43DF-8674-5F3C90AD1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="" xmlns:a16="http://schemas.microsoft.com/office/drawing/2014/main" id="{43FE0035-9699-436B-92E3-D5B55BF77C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D74DD56-F920-4218-AF63-2408052CB3E4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7" name="Satura vietturis 2">
            <a:extLst>
              <a:ext uri="{FF2B5EF4-FFF2-40B4-BE49-F238E27FC236}">
                <a16:creationId xmlns="" xmlns:a16="http://schemas.microsoft.com/office/drawing/2014/main" id="{F27D5C52-EA56-4062-AD12-0B1559D91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707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901C021-D888-469C-9315-9E8DBE9B7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="" xmlns:a16="http://schemas.microsoft.com/office/drawing/2014/main" id="{ECF1AC4E-F509-4AED-82C8-9ACC376306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40F640F-1443-497C-8FE8-A24BE45E5E5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8" name="Satura vietturis 2">
            <a:extLst>
              <a:ext uri="{FF2B5EF4-FFF2-40B4-BE49-F238E27FC236}">
                <a16:creationId xmlns="" xmlns:a16="http://schemas.microsoft.com/office/drawing/2014/main" id="{C3EE085E-A3D1-4475-81A2-DC294347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940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4138C2-CE1F-48DC-814B-504153183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0394C034-FA8A-4A1D-A4FA-FD928F3A74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59C254F-0732-4E24-8622-BBBB33BBD41B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11" name="Satura vietturis 2">
            <a:extLst>
              <a:ext uri="{FF2B5EF4-FFF2-40B4-BE49-F238E27FC236}">
                <a16:creationId xmlns="" xmlns:a16="http://schemas.microsoft.com/office/drawing/2014/main" id="{CA8B870C-85B0-4526-A586-0F79EDB80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2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C499113A-020F-4369-8C69-E156B471A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07939BDF-0862-4F51-8CDF-14DF03689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028125-A102-4AD2-8B2A-BC6886D4BF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513" y="5142113"/>
            <a:ext cx="6996419" cy="1471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F6C45E-5730-4C6D-9AB1-6976DE197580}"/>
              </a:ext>
            </a:extLst>
          </p:cNvPr>
          <p:cNvSpPr txBox="1"/>
          <p:nvPr userDrawn="1"/>
        </p:nvSpPr>
        <p:spPr>
          <a:xfrm>
            <a:off x="1493239" y="3783435"/>
            <a:ext cx="6274965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lv-LV" altLang="lv-LV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lv-LV" altLang="lv-LV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Izglītības kvalitātes valsts dienests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lv-LV" altLang="lv-LV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Zigfrīda Annas Meierovica bulvāris 14, Rīga, LV-1050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lv-LV" altLang="lv-LV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pmp@ikvd.gov.lv</a:t>
            </a:r>
            <a:endParaRPr lang="lv-LV" altLang="lv-LV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lv-LV" altLang="lv-LV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www.pumpurs.lv</a:t>
            </a:r>
            <a:r>
              <a:rPr lang="lv-LV" altLang="lv-LV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lv-LV" altLang="lv-LV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44521" y="3166823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929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AD44D-2C6B-433B-AE51-62CEB365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B467D7-072A-482D-9525-230D6D79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7ABB17-12C6-4EE9-922D-0924A6E5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4C9482-0DE2-4CBE-80C5-3A6589B6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B0A0F9-80DD-4BDC-A53F-A36C35D5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685A5C-0609-49C8-B0B9-C6216CF82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043FD1-1F9A-4A99-B5B6-8DBB5C048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FE9E88-8F3F-4E4E-A150-9E51C845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3CCEB2-F7DF-4B26-90D1-4E4861A8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AB0420-A6FB-48D8-86A6-3D7C100B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7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AD44D-2C6B-433B-AE51-62CEB365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B467D7-072A-482D-9525-230D6D79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7ABB17-12C6-4EE9-922D-0924A6E5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4C9482-0DE2-4CBE-80C5-3A6589B6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B0A0F9-80DD-4BDC-A53F-A36C35D5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0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46666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3EA14-4A74-476E-8EA5-F8FEFAEA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372B1D-2A36-4C21-A014-483A4F09E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A31FE0-77F4-4984-A2EC-96951B4B9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420A02-60E9-42D5-B48D-144F8B50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4AF5F6-4CCA-4BE0-8252-F9603C7D0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05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EE9CC1-9096-4A09-9CB5-97D464E4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CC7017-3645-449F-8F9B-C34876AA5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2EEA21-B718-4E5D-8B95-60DE0397F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E386CE9-6632-44C1-B7F9-F6E7C752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3C1D44-8821-4BC5-ADB2-F640EB5C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C3BC78-9CB0-46AF-ACCE-456CF1C5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36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87D116-5405-44A7-BBA7-68C15795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BEA93-BC99-4932-A07A-0F554B0B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CA516A-F889-493C-9B32-E7C53CB82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EB5EAF2-3684-4E15-A528-C96DE86CB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1461CE-ADAC-430B-9FBB-65F8575CB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11B9B25-2112-46FD-8A5D-80C20F42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BA06901-045C-4096-A2BD-6375AF43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2EB586E-E645-45D8-8C65-571AB5D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16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94B716-CA10-48F6-834D-DDF3488F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615C72-99B8-4A8E-A782-5548F7E1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92A3947-A7F5-4B91-A0C8-0D80F146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D81848-0B2C-4BF2-8E36-918AD053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5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362589F-BF4F-4DD7-B10D-43CA58B4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9335F5-934D-49B4-A988-0F92BAE65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043A93-29F0-464F-AA66-27F949A6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70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478C57-84B8-4617-A0B5-F5F80D6C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38A211-B450-4E95-962D-15AC8403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1A6A906-4D5F-40E5-9081-4CBFC2969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FFB206-C423-47A7-BF6D-6A110AEB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FD52FF-D8E9-404E-9AC7-87EA7B26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C3C5BB-2468-46CF-829F-3A25CB50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50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199056-139E-4857-9DFE-1ECA944A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414BEDF-FC75-4227-AA84-3A65FC75B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1B983-22A1-4557-93E3-1E16F252F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3844BC-0AB8-429D-A3C1-B3BDF16F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556B1E-429C-4F09-A8E7-9E7DEA11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AB3CC4-FBD3-41CD-96A0-F6767426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12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4C6D8C-F63F-4633-AC16-9A00B69B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8DD60A4-C3FE-483F-A4BA-A0CAA7E67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CA1EAC-2430-4A90-B78C-E99DE5FA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63EF3-98A0-4221-8699-077FECEE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321A5F-D636-40D0-9B21-1AA49FA8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BB6291-1F4A-4A68-8C27-A0D9506A2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B9D27B-2F78-4B97-A8BF-FEF7279F2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49773E-ABF6-410F-B0B8-325C3794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4BF591-B66B-4C1E-B094-B1D47EB1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C4CEFC-9F54-43AD-91A4-5E648BD9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3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947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232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426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42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067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416E1-BA7B-4C37-B346-53818E848A67}" type="datetimeFigureOut">
              <a:rPr lang="lv-LV" smtClean="0"/>
              <a:t>30.09.2019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448D1-D1D2-48F6-8762-7241BC0B87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8198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19CD04-79EF-4B3F-A11E-BA2FDEEC234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atura vietturis 2">
            <a:extLst>
              <a:ext uri="{FF2B5EF4-FFF2-40B4-BE49-F238E27FC236}">
                <a16:creationId xmlns="" xmlns:a16="http://schemas.microsoft.com/office/drawing/2014/main" id="{5833E4DD-8DF1-4FC2-9D82-D1B267885DF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842" y="5788241"/>
            <a:ext cx="1400712" cy="6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4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2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46847795-F0D4-4EF5-B19E-5E270C2057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Rediģēt šablona virsraksta stilu</a:t>
            </a:r>
            <a:endParaRPr lang="en-US" altLang="lv-LV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BFC40E4F-B76C-45B5-99A5-72E298CA1A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Rediģēt šablona teksta stilus</a:t>
            </a:r>
          </a:p>
          <a:p>
            <a:pPr lvl="1"/>
            <a:r>
              <a:rPr lang="lv-LV" altLang="lv-LV"/>
              <a:t>Otrais līmenis</a:t>
            </a:r>
          </a:p>
          <a:p>
            <a:pPr lvl="2"/>
            <a:r>
              <a:rPr lang="lv-LV" altLang="lv-LV"/>
              <a:t>Trešais līmenis</a:t>
            </a:r>
          </a:p>
          <a:p>
            <a:pPr lvl="3"/>
            <a:r>
              <a:rPr lang="lv-LV" altLang="lv-LV"/>
              <a:t>Ceturtais līmenis</a:t>
            </a:r>
          </a:p>
          <a:p>
            <a:pPr lvl="4"/>
            <a:r>
              <a:rPr lang="lv-LV" altLang="lv-LV"/>
              <a:t>Piektais līmenis</a:t>
            </a:r>
            <a:endParaRPr lang="en-US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55A7B9-BC06-4D0B-8D90-7B1FE7217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81B3DE-7BFC-4B54-8CCE-F77D6112226A}" type="datetime1">
              <a:rPr lang="en-US" altLang="lv-LV"/>
              <a:pPr>
                <a:defRPr/>
              </a:pPr>
              <a:t>9/30/2019</a:t>
            </a:fld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8CDA10-6D63-4BF4-9959-D166FC1BA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11AAD2-D9C4-453F-BCC5-657217085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1FACB4-0694-4BD6-87BD-91BD6D8659E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20926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5" r:id="rId10"/>
  </p:sldLayoutIdLst>
  <p:hf hdr="0" ftr="0" dt="0"/>
  <p:txStyles>
    <p:titleStyle>
      <a:lvl1pPr algn="ctr" defTabSz="938213" rtl="0" eaLnBrk="1" fontAlgn="base" hangingPunct="1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2pPr>
      <a:lvl3pPr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3pPr>
      <a:lvl4pPr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4pPr>
      <a:lvl5pPr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62000" indent="-292100" algn="l" defTabSz="9382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73163" indent="-233363" algn="l" defTabSz="9382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43063" indent="-233363" algn="l" defTabSz="9382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112963" indent="-233363" algn="l" defTabSz="9382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905883-5785-40EA-8E44-99BDCCC0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C15374-326B-4FC5-A83A-DED12E50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C8C31E-674B-476C-849F-C36314332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BD080-87BA-486C-8E1D-DB01E200651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1CA8A9-8909-4A75-8445-10E8D67C6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6CD1B2-EE19-43FD-AFCF-E6F1CF9E7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AA1F3-FD2E-4037-8FE4-C4A70075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NmRN8oMguY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umpurs.lv/" TargetMode="External"/><Relationship Id="rId2" Type="http://schemas.openxmlformats.org/officeDocument/2006/relationships/hyperlink" Target="http://www.pumpurs.lv/" TargetMode="Externa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="" xmlns:a16="http://schemas.microsoft.com/office/drawing/2014/main" id="{88EAFA3E-EECD-4165-B1DE-F6550042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23" y="3024981"/>
            <a:ext cx="7772400" cy="736544"/>
          </a:xfrm>
        </p:spPr>
        <p:txBody>
          <a:bodyPr>
            <a:noAutofit/>
          </a:bodyPr>
          <a:lstStyle/>
          <a:p>
            <a:r>
              <a:rPr lang="lv-LV" sz="2400" dirty="0"/>
              <a:t>Pašvaldības un izglītības iestāžu loma PMP risku mazināšanā</a:t>
            </a:r>
            <a:r>
              <a:rPr lang="en-US" sz="2400" dirty="0"/>
              <a:t> </a:t>
            </a:r>
            <a:endParaRPr lang="lv-LV" altLang="lv-LV" sz="2400" dirty="0">
              <a:ea typeface="MS PGothic" panose="020B0600070205080204" pitchFamily="34" charset="-128"/>
            </a:endParaRPr>
          </a:p>
        </p:txBody>
      </p:sp>
      <p:sp>
        <p:nvSpPr>
          <p:cNvPr id="12291" name="Text Placeholder 2">
            <a:extLst>
              <a:ext uri="{FF2B5EF4-FFF2-40B4-BE49-F238E27FC236}">
                <a16:creationId xmlns="" xmlns:a16="http://schemas.microsoft.com/office/drawing/2014/main" id="{9A173DDE-C087-4C01-95DB-D24DC2F464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4523" y="3879671"/>
            <a:ext cx="7772400" cy="603781"/>
          </a:xfrm>
        </p:spPr>
        <p:txBody>
          <a:bodyPr/>
          <a:lstStyle/>
          <a:p>
            <a:r>
              <a:rPr lang="lv-LV" altLang="lv-LV" b="1" dirty="0" smtClean="0">
                <a:ea typeface="MS PGothic" panose="020B0600070205080204" pitchFamily="34" charset="-128"/>
              </a:rPr>
              <a:t>Skaistkalnes vidusskola</a:t>
            </a:r>
          </a:p>
          <a:p>
            <a:r>
              <a:rPr lang="lv-LV" altLang="lv-LV" b="1" dirty="0" smtClean="0">
                <a:ea typeface="MS PGothic" panose="020B0600070205080204" pitchFamily="34" charset="-128"/>
              </a:rPr>
              <a:t>30.09.2019.</a:t>
            </a:r>
            <a:endParaRPr lang="lv-LV" altLang="lv-LV" b="1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076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8A34D44F-B5BE-47BE-A078-C5E41772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25337"/>
            <a:ext cx="6944822" cy="518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650699"/>
          </a:xfrm>
        </p:spPr>
        <p:txBody>
          <a:bodyPr>
            <a:noAutofit/>
          </a:bodyPr>
          <a:lstStyle/>
          <a:p>
            <a:r>
              <a:rPr lang="lv-LV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Iespējamie stratēģiskie partneri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5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="" xmlns:a16="http://schemas.microsoft.com/office/drawing/2014/main" id="{3B746167-EFB2-4DBC-BBE7-5D01C8FC08EF}"/>
              </a:ext>
            </a:extLst>
          </p:cNvPr>
          <p:cNvSpPr/>
          <p:nvPr/>
        </p:nvSpPr>
        <p:spPr>
          <a:xfrm>
            <a:off x="2339752" y="30855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lv-LV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īstenošanas pasākumi</a:t>
            </a:r>
            <a:endParaRPr lang="en-US" altLang="lv-LV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aisnstūris 3">
            <a:extLst>
              <a:ext uri="{FF2B5EF4-FFF2-40B4-BE49-F238E27FC236}">
                <a16:creationId xmlns="" xmlns:a16="http://schemas.microsoft.com/office/drawing/2014/main" id="{3761DFA3-5067-4324-BD16-813DF2CB455E}"/>
              </a:ext>
            </a:extLst>
          </p:cNvPr>
          <p:cNvSpPr/>
          <p:nvPr/>
        </p:nvSpPr>
        <p:spPr>
          <a:xfrm>
            <a:off x="1067999" y="2018230"/>
            <a:ext cx="67443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Konsultācijas, konsultatīvais atbalsts</a:t>
            </a:r>
          </a:p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Jauniešu iniciatīvu projekti PMP risku mazināšanai</a:t>
            </a:r>
          </a:p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Individuāli mācību līdzekļi</a:t>
            </a:r>
          </a:p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Individuālās lietošanas priekšmeti</a:t>
            </a:r>
          </a:p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Ēdināšana</a:t>
            </a:r>
          </a:p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Transports</a:t>
            </a:r>
          </a:p>
          <a:p>
            <a:pPr marL="457200" indent="-457200">
              <a:lnSpc>
                <a:spcPct val="150000"/>
              </a:lnSpc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Naktsmītnes nodrošināšana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ADB35C-2AEB-441D-B006-672F1E7C8B1E}"/>
              </a:ext>
            </a:extLst>
          </p:cNvPr>
          <p:cNvSpPr txBox="1"/>
          <p:nvPr/>
        </p:nvSpPr>
        <p:spPr>
          <a:xfrm>
            <a:off x="1067999" y="1495010"/>
            <a:ext cx="486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Individuālie atbalsta pasākumi: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ttēls 10">
            <a:extLst>
              <a:ext uri="{FF2B5EF4-FFF2-40B4-BE49-F238E27FC236}">
                <a16:creationId xmlns="" xmlns:a16="http://schemas.microsoft.com/office/drawing/2014/main" id="{93AC026F-2DDF-4D99-AE9E-45561C9B0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68" y="912559"/>
            <a:ext cx="1415856" cy="201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26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="" xmlns:a16="http://schemas.microsoft.com/office/drawing/2014/main" id="{3B746167-EFB2-4DBC-BBE7-5D01C8FC08EF}"/>
              </a:ext>
            </a:extLst>
          </p:cNvPr>
          <p:cNvSpPr/>
          <p:nvPr/>
        </p:nvSpPr>
        <p:spPr>
          <a:xfrm>
            <a:off x="2339752" y="30855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lv-LV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īstenošanas pasākumi</a:t>
            </a:r>
            <a:endParaRPr lang="en-US" altLang="lv-LV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aisnstūris 3">
            <a:extLst>
              <a:ext uri="{FF2B5EF4-FFF2-40B4-BE49-F238E27FC236}">
                <a16:creationId xmlns="" xmlns:a16="http://schemas.microsoft.com/office/drawing/2014/main" id="{3761DFA3-5067-4324-BD16-813DF2CB455E}"/>
              </a:ext>
            </a:extLst>
          </p:cNvPr>
          <p:cNvSpPr/>
          <p:nvPr/>
        </p:nvSpPr>
        <p:spPr>
          <a:xfrm>
            <a:off x="899592" y="1772816"/>
            <a:ext cx="781236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PMP risku mazināšanas vadlīnijas pašvaldībām, skolām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Datu operatīvas sistēmas izveide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Informatīvā kampaņa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endParaRPr lang="lv-LV" altLang="lv-LV" sz="2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</a:pPr>
            <a:r>
              <a:rPr lang="lv-LV" altLang="lv-LV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Atbalstošas mācību vides izveide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 pedagogiem papildu konsultāciju nodrošināšanai skolēniem ar PMP risku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 pedagogu profesionālās kompetences pilnveidei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Semināri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Supervīzijas</a:t>
            </a:r>
            <a:endParaRPr lang="lv-LV" altLang="lv-LV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Darbnīcas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Konferences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Metodiskie atbalsta līdzekļi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ADB35C-2AEB-441D-B006-672F1E7C8B1E}"/>
              </a:ext>
            </a:extLst>
          </p:cNvPr>
          <p:cNvSpPr txBox="1"/>
          <p:nvPr/>
        </p:nvSpPr>
        <p:spPr>
          <a:xfrm>
            <a:off x="2266256" y="1061594"/>
            <a:ext cx="486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Sistēmiskie atbalsta pasākumi: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Attēls 11">
            <a:extLst>
              <a:ext uri="{FF2B5EF4-FFF2-40B4-BE49-F238E27FC236}">
                <a16:creationId xmlns="" xmlns:a16="http://schemas.microsoft.com/office/drawing/2014/main" id="{FEBEF6CC-F9E9-4F6D-BFE3-DEA3FCA81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221088"/>
            <a:ext cx="1187624" cy="231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55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="" xmlns:a16="http://schemas.microsoft.com/office/drawing/2014/main" id="{3B746167-EFB2-4DBC-BBE7-5D01C8FC08EF}"/>
              </a:ext>
            </a:extLst>
          </p:cNvPr>
          <p:cNvSpPr/>
          <p:nvPr/>
        </p:nvSpPr>
        <p:spPr>
          <a:xfrm>
            <a:off x="1691681" y="30855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Atbalsts pedagogiem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="" xmlns:a16="http://schemas.microsoft.com/office/drawing/2014/main" id="{21BD151B-78A8-4A8E-AC60-58D5675F1591}"/>
              </a:ext>
            </a:extLst>
          </p:cNvPr>
          <p:cNvSpPr/>
          <p:nvPr/>
        </p:nvSpPr>
        <p:spPr>
          <a:xfrm>
            <a:off x="539552" y="1670218"/>
            <a:ext cx="835292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E9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Metodoloģiskās vadlīnijas darbam projektā „Atbalsts priekšlaicīgas mācību pārtraukšanas samazināšanai</a:t>
            </a:r>
            <a:r>
              <a:rPr kumimoji="0" lang="lv-LV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2E9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 uzvedībai un sadarbībai klasē/grupā</a:t>
            </a:r>
          </a:p>
          <a:p>
            <a:pPr marL="457200" indent="-457200" defTabSz="9144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Konsultēšanas vadlīnijas pedagogiem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2E9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 darbā ar vecākiem</a:t>
            </a:r>
          </a:p>
          <a:p>
            <a:pPr marL="457200" indent="-457200" defTabSz="9144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kumimoji="0" lang="lv-LV" alt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 komunikācijai un sadarbības stiprināšanai ar iestādēm un organizācijām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2E9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alt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 sadarbībai audzināšanas jomā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32E9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altLang="lv-LV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Rekomendācijas konfliktu un problēmsituāciju risināšanai</a:t>
            </a:r>
            <a:endParaRPr kumimoji="0" lang="lv-LV" alt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9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0211A964-C6B5-48FA-A279-5F929C57A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2656"/>
            <a:ext cx="4536504" cy="6319311"/>
          </a:xfrm>
        </p:spPr>
      </p:pic>
    </p:spTree>
    <p:extLst>
      <p:ext uri="{BB962C8B-B14F-4D97-AF65-F5344CB8AC3E}">
        <p14:creationId xmlns:p14="http://schemas.microsoft.com/office/powerpoint/2010/main" val="154138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81D8BD39-C1F9-48D8-9075-1CED4C93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252" y="1160470"/>
            <a:ext cx="6448148" cy="4373573"/>
          </a:xfrm>
        </p:spPr>
        <p:txBody>
          <a:bodyPr>
            <a:normAutofit/>
          </a:bodyPr>
          <a:lstStyle/>
          <a:p>
            <a:pPr algn="ctr"/>
            <a:r>
              <a:rPr lang="lv-LV" sz="4000" dirty="0"/>
              <a:t>Tikai visu pušu sociāli emocionālā mācīšanās un visu iesaistīto sadarbība veicinās PMP risku mazināšanu</a:t>
            </a:r>
          </a:p>
        </p:txBody>
      </p:sp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458200" y="6324600"/>
            <a:ext cx="3810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8A5F0-F228-403E-8E13-080142E35224}" type="slidenum">
              <a:rPr lang="en-US" altLang="lv-LV" sz="1000" smtClean="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5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4" y="381000"/>
            <a:ext cx="6644936" cy="129392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100" dirty="0"/>
              <a:t>Kā sadarbība un SEM var palīdzēt tikt galā ar izaicinājumiem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81D8BD39-C1F9-48D8-9075-1CED4C93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979720"/>
            <a:ext cx="7643192" cy="434488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uzlabo mācību sasniegumus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veicina un uztur veselīgas attiecības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samazina sociālo izolāciju un vienaudžu agresiju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veicina piederības izjūtu klasei/skolai un uzlabo emocionālo </a:t>
            </a:r>
            <a:r>
              <a:rPr lang="lv-LV" dirty="0" err="1"/>
              <a:t>labizjūtu</a:t>
            </a:r>
            <a:endParaRPr lang="lv-LV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iedrošina tikt galā ar izaicinājumiem un nenoteiktības situācijām</a:t>
            </a:r>
          </a:p>
          <a:p>
            <a:endParaRPr lang="lv-LV" dirty="0"/>
          </a:p>
          <a:p>
            <a:endParaRPr lang="lv-LV" dirty="0"/>
          </a:p>
          <a:p>
            <a:r>
              <a:rPr lang="lv-LV" i="1" dirty="0"/>
              <a:t>Veselīgu attiecību attīstības kapacitāte ir nozīmīgs faktors veselīgai attīstībai.</a:t>
            </a:r>
          </a:p>
          <a:p>
            <a:endParaRPr lang="lv-LV" sz="1400" dirty="0"/>
          </a:p>
          <a:p>
            <a:r>
              <a:rPr lang="lv-LV" sz="1400" dirty="0" err="1"/>
              <a:t>Dr</a:t>
            </a:r>
            <a:r>
              <a:rPr lang="lv-LV" sz="1400" dirty="0"/>
              <a:t> </a:t>
            </a:r>
            <a:r>
              <a:rPr lang="lv-LV" sz="1400" dirty="0" err="1"/>
              <a:t>Danielle</a:t>
            </a:r>
            <a:r>
              <a:rPr lang="lv-LV" sz="1400" dirty="0"/>
              <a:t> </a:t>
            </a:r>
            <a:r>
              <a:rPr lang="lv-LV" sz="1400" dirty="0" err="1"/>
              <a:t>Quigley</a:t>
            </a:r>
            <a:r>
              <a:rPr lang="lv-LV" sz="1400" dirty="0"/>
              <a:t> PREVNET</a:t>
            </a:r>
          </a:p>
        </p:txBody>
      </p:sp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313576" y="6324600"/>
            <a:ext cx="525624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8A5F0-F228-403E-8E13-080142E35224}" type="slidenum">
              <a:rPr lang="en-US" altLang="lv-LV" sz="1000" smtClean="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0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C82641B1-18E6-4A19-B4A6-B95342A5A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7128792" cy="58018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7" name="Satura vietturis 6">
            <a:extLst>
              <a:ext uri="{FF2B5EF4-FFF2-40B4-BE49-F238E27FC236}">
                <a16:creationId xmlns="" xmlns:a16="http://schemas.microsoft.com/office/drawing/2014/main" id="{190717F6-804D-4CED-9578-8FB46CEDD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25864"/>
            <a:ext cx="5904656" cy="5401089"/>
          </a:xfrm>
        </p:spPr>
      </p:pic>
    </p:spTree>
    <p:extLst>
      <p:ext uri="{BB962C8B-B14F-4D97-AF65-F5344CB8AC3E}">
        <p14:creationId xmlns:p14="http://schemas.microsoft.com/office/powerpoint/2010/main" val="183027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1">
            <a:extLst>
              <a:ext uri="{FF2B5EF4-FFF2-40B4-BE49-F238E27FC236}">
                <a16:creationId xmlns="" xmlns:a16="http://schemas.microsoft.com/office/drawing/2014/main" id="{6F4862CE-0382-4054-BDE4-CAD66A6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41" y="405836"/>
            <a:ext cx="6988175" cy="1143000"/>
          </a:xfrm>
        </p:spPr>
        <p:txBody>
          <a:bodyPr>
            <a:noAutofit/>
          </a:bodyPr>
          <a:lstStyle/>
          <a:p>
            <a:pPr algn="r"/>
            <a:r>
              <a:rPr lang="lv-LV" altLang="lv-L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Ilgtspēja</a:t>
            </a:r>
            <a:br>
              <a:rPr lang="lv-LV" altLang="lv-L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altLang="lv-L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aisnstūris 3">
            <a:extLst>
              <a:ext uri="{FF2B5EF4-FFF2-40B4-BE49-F238E27FC236}">
                <a16:creationId xmlns="" xmlns:a16="http://schemas.microsoft.com/office/drawing/2014/main" id="{1A4C8121-818F-4780-890E-F9AD3992E117}"/>
              </a:ext>
            </a:extLst>
          </p:cNvPr>
          <p:cNvSpPr/>
          <p:nvPr/>
        </p:nvSpPr>
        <p:spPr>
          <a:xfrm>
            <a:off x="1763688" y="1548836"/>
            <a:ext cx="6720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skaidro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dažādu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institūciju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kā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sociālo</a:t>
            </a:r>
            <a:r>
              <a:rPr lang="en-US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atbildību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ieguldījums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ilgtspējīgā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attīstībā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lv-LV" altLang="lv-LV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98A4352F-27FB-449C-A4F0-8BF9310DA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8"/>
            <a:ext cx="26400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aisnstūris 7">
            <a:extLst>
              <a:ext uri="{FF2B5EF4-FFF2-40B4-BE49-F238E27FC236}">
                <a16:creationId xmlns="" xmlns:a16="http://schemas.microsoft.com/office/drawing/2014/main" id="{795E5543-69CA-4AFB-B4C2-B03797A72D8C}"/>
              </a:ext>
            </a:extLst>
          </p:cNvPr>
          <p:cNvSpPr/>
          <p:nvPr/>
        </p:nvSpPr>
        <p:spPr>
          <a:xfrm>
            <a:off x="1475656" y="4102522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zveidotais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komunikācijas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modelis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fokusā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skolotāja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konsultēšanas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prasmes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starpinstitucionāla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paplašina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iesaistīto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izpratni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attieksmes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PMP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riska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izglītojamajiem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tādejādi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veicinot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atbalstošas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vides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organizēšanu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PMP </a:t>
            </a:r>
            <a:r>
              <a:rPr lang="en-US" altLang="lv-LV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kontekstā</a:t>
            </a:r>
            <a:r>
              <a:rPr lang="en-US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lv-LV" altLang="lv-LV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89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BC6892F8-91B0-4446-83EB-C57F7164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38138"/>
          </a:xfrm>
        </p:spPr>
        <p:txBody>
          <a:bodyPr/>
          <a:lstStyle/>
          <a:p>
            <a:pPr algn="r"/>
            <a:r>
              <a:rPr lang="en-US" sz="2800" dirty="0" err="1">
                <a:solidFill>
                  <a:srgbClr val="000000"/>
                </a:solidFill>
              </a:rPr>
              <a:t>Laiki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nav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svarīgi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en-US" sz="2800" dirty="0" err="1">
                <a:solidFill>
                  <a:srgbClr val="000000"/>
                </a:solidFill>
              </a:rPr>
              <a:t>Svarīgs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cilvēks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I.Ziedonis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endParaRPr lang="lv-LV" sz="1600" dirty="0"/>
          </a:p>
        </p:txBody>
      </p:sp>
      <p:pic>
        <p:nvPicPr>
          <p:cNvPr id="7" name="Satura vietturis 6">
            <a:extLst>
              <a:ext uri="{FF2B5EF4-FFF2-40B4-BE49-F238E27FC236}">
                <a16:creationId xmlns="" xmlns:a16="http://schemas.microsoft.com/office/drawing/2014/main" id="{1FE52B98-D8F1-441D-8900-6D305F329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33104" y="5728954"/>
            <a:ext cx="1553696" cy="854408"/>
          </a:xfrm>
          <a:prstGeom prst="rect">
            <a:avLst/>
          </a:prstGeom>
        </p:spPr>
      </p:pic>
      <p:pic>
        <p:nvPicPr>
          <p:cNvPr id="4" name="2017-Cesu-vsk-Sandris-sub-720p - converted with Clipchamp (1)">
            <a:hlinkClick r:id="" action="ppaction://media"/>
            <a:extLst>
              <a:ext uri="{FF2B5EF4-FFF2-40B4-BE49-F238E27FC236}">
                <a16:creationId xmlns="" xmlns:a16="http://schemas.microsoft.com/office/drawing/2014/main" id="{5CBCD2EF-EA28-4D71-A370-EBFA8B6B4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40" y="1603487"/>
            <a:ext cx="6995120" cy="393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2397CF-A251-4B11-9F86-D9CB26FD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908720"/>
            <a:ext cx="4707861" cy="3147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F78A53-D159-4F9A-B8CF-D3E8756A6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9160"/>
            <a:ext cx="9144000" cy="19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0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995120" cy="1224136"/>
          </a:xfrm>
        </p:spPr>
        <p:txBody>
          <a:bodyPr>
            <a:noAutofit/>
          </a:bodyPr>
          <a:lstStyle/>
          <a:p>
            <a:pPr algn="r"/>
            <a:r>
              <a:rPr lang="lv-LV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Pašvaldības un izglītības iestāžu loma PMP riska mazināšanā 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atura vietturis 2"/>
          <p:cNvSpPr txBox="1">
            <a:spLocks/>
          </p:cNvSpPr>
          <p:nvPr/>
        </p:nvSpPr>
        <p:spPr>
          <a:xfrm>
            <a:off x="2090349" y="1952835"/>
            <a:ext cx="6698704" cy="453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lv-LV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Agrīnai PMP riska situācijas atklāšanai jābalstās uz </a:t>
            </a:r>
          </a:p>
          <a:p>
            <a:pPr marL="0" indent="0" algn="ctr">
              <a:buNone/>
              <a:defRPr/>
            </a:pPr>
            <a:r>
              <a:rPr lang="lv-LV" sz="2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visaptverošu skatu uz izglītojamo, </a:t>
            </a:r>
          </a:p>
          <a:p>
            <a:pPr marL="0" indent="0" algn="ctr">
              <a:buNone/>
              <a:defRPr/>
            </a:pPr>
            <a:r>
              <a:rPr lang="lv-LV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kas ietvertu arī sociālos, ar ģimeni saistītos un emocionālos faktorus.</a:t>
            </a:r>
          </a:p>
          <a:p>
            <a:pPr marL="0" indent="0" algn="ctr">
              <a:buNone/>
              <a:defRPr/>
            </a:pPr>
            <a:endParaRPr lang="lv-LV" sz="2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  <a:defRPr/>
            </a:pPr>
            <a:endParaRPr lang="lv-LV" sz="2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  <a:defRPr/>
            </a:pPr>
            <a:r>
              <a:rPr lang="lv-LV" sz="2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Sadarbība</a:t>
            </a:r>
            <a:r>
              <a:rPr lang="lv-LV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ir viens no būtiskākajiem nosacījumiem izvirzīto mērķu sasniegšanai. </a:t>
            </a:r>
          </a:p>
          <a:p>
            <a:pPr marL="0" indent="0" algn="ctr">
              <a:buNone/>
              <a:defRPr/>
            </a:pPr>
            <a:endParaRPr lang="lv-LV" sz="2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8094" y="4371491"/>
            <a:ext cx="576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lv-LV" sz="5400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9" name="Attēl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14" r="-34814"/>
          <a:stretch>
            <a:fillRect/>
          </a:stretch>
        </p:blipFill>
        <p:spPr bwMode="auto">
          <a:xfrm>
            <a:off x="107504" y="1700807"/>
            <a:ext cx="237626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aisnstūris 6"/>
          <p:cNvSpPr/>
          <p:nvPr/>
        </p:nvSpPr>
        <p:spPr>
          <a:xfrm>
            <a:off x="1475656" y="4221088"/>
            <a:ext cx="720080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ida numura vietturis 4">
            <a:extLst>
              <a:ext uri="{FF2B5EF4-FFF2-40B4-BE49-F238E27FC236}">
                <a16:creationId xmlns="" xmlns:a16="http://schemas.microsoft.com/office/drawing/2014/main" id="{EDD8F804-9E54-4D3E-9002-549D462B78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endParaRPr lang="en-US" altLang="lv-LV" dirty="0"/>
          </a:p>
        </p:txBody>
      </p:sp>
      <p:pic>
        <p:nvPicPr>
          <p:cNvPr id="6" name="Content Placeholder 7" descr="Lelde_gif_vecaki_iestade_pasvaldiba-5.gif">
            <a:extLst>
              <a:ext uri="{FF2B5EF4-FFF2-40B4-BE49-F238E27FC236}">
                <a16:creationId xmlns="" xmlns:a16="http://schemas.microsoft.com/office/drawing/2014/main" id="{96249447-7C2B-4C51-AB18-EA27916AC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>
            <a:fillRect/>
          </a:stretch>
        </p:blipFill>
        <p:spPr>
          <a:xfrm>
            <a:off x="793843" y="1502229"/>
            <a:ext cx="7892957" cy="4529677"/>
          </a:xfrm>
          <a:prstGeom prst="rect">
            <a:avLst/>
          </a:prstGeom>
        </p:spPr>
      </p:pic>
      <p:sp>
        <p:nvSpPr>
          <p:cNvPr id="8" name="Teksta vietturis 7">
            <a:extLst>
              <a:ext uri="{FF2B5EF4-FFF2-40B4-BE49-F238E27FC236}">
                <a16:creationId xmlns="" xmlns:a16="http://schemas.microsoft.com/office/drawing/2014/main" id="{BE15B96B-E197-4FCD-8306-54F1A2E0244E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2024064" y="6032500"/>
            <a:ext cx="681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/>
              <a:t>Dace Medne, Nora Jansone-</a:t>
            </a:r>
            <a:r>
              <a:rPr lang="lv-LV" sz="1000" dirty="0" err="1"/>
              <a:t>Ratinika</a:t>
            </a:r>
            <a:r>
              <a:rPr lang="lv-LV" sz="1000" dirty="0"/>
              <a:t>, Ilze </a:t>
            </a:r>
            <a:r>
              <a:rPr lang="lv-LV" sz="1000" dirty="0" err="1"/>
              <a:t>Dinka</a:t>
            </a:r>
            <a:r>
              <a:rPr lang="lv-LV" sz="1000" dirty="0"/>
              <a:t> (2017). </a:t>
            </a:r>
            <a:r>
              <a:rPr lang="lv-LV" sz="1000" dirty="0" err="1"/>
              <a:t>The</a:t>
            </a:r>
            <a:r>
              <a:rPr lang="lv-LV" sz="1000" dirty="0"/>
              <a:t> </a:t>
            </a:r>
            <a:r>
              <a:rPr lang="lv-LV" sz="1000" dirty="0" err="1"/>
              <a:t>Discourse</a:t>
            </a:r>
            <a:r>
              <a:rPr lang="lv-LV" sz="1000" dirty="0"/>
              <a:t> </a:t>
            </a:r>
            <a:r>
              <a:rPr lang="lv-LV" sz="1000" dirty="0" err="1"/>
              <a:t>of</a:t>
            </a:r>
            <a:r>
              <a:rPr lang="lv-LV" sz="1000" dirty="0"/>
              <a:t> </a:t>
            </a:r>
            <a:r>
              <a:rPr lang="lv-LV" sz="1000" dirty="0" err="1"/>
              <a:t>Parents</a:t>
            </a:r>
            <a:r>
              <a:rPr lang="lv-LV" sz="1000" dirty="0"/>
              <a:t> </a:t>
            </a:r>
            <a:r>
              <a:rPr lang="lv-LV" sz="1000" dirty="0" err="1"/>
              <a:t>Competency</a:t>
            </a:r>
            <a:r>
              <a:rPr lang="lv-LV" sz="1000" dirty="0"/>
              <a:t> </a:t>
            </a:r>
            <a:r>
              <a:rPr lang="lv-LV" sz="1000" dirty="0" err="1"/>
              <a:t>in</a:t>
            </a:r>
            <a:r>
              <a:rPr lang="lv-LV" sz="1000" dirty="0"/>
              <a:t> </a:t>
            </a:r>
            <a:r>
              <a:rPr lang="lv-LV" sz="1000" dirty="0" err="1"/>
              <a:t>Upbringing</a:t>
            </a:r>
            <a:r>
              <a:rPr lang="lv-LV" sz="1000" dirty="0"/>
              <a:t> </a:t>
            </a:r>
            <a:r>
              <a:rPr lang="lv-LV" sz="1000" dirty="0" err="1"/>
              <a:t>in</a:t>
            </a:r>
            <a:r>
              <a:rPr lang="lv-LV" sz="1000" dirty="0"/>
              <a:t> </a:t>
            </a:r>
            <a:r>
              <a:rPr lang="lv-LV" sz="1000" dirty="0" err="1"/>
              <a:t>Latvian</a:t>
            </a:r>
            <a:r>
              <a:rPr lang="lv-LV" sz="1000" dirty="0"/>
              <a:t> </a:t>
            </a:r>
            <a:r>
              <a:rPr lang="lv-LV" sz="1000" dirty="0" err="1"/>
              <a:t>Media</a:t>
            </a:r>
            <a:r>
              <a:rPr lang="lv-LV" sz="1000" dirty="0"/>
              <a:t> </a:t>
            </a:r>
            <a:r>
              <a:rPr lang="lv-LV" sz="1000" dirty="0" err="1"/>
              <a:t>Space</a:t>
            </a:r>
            <a:r>
              <a:rPr lang="lv-LV" sz="1000" dirty="0"/>
              <a:t> (2004-2016). </a:t>
            </a:r>
            <a:r>
              <a:rPr lang="lv-LV" sz="1000" dirty="0" err="1"/>
              <a:t>Acta</a:t>
            </a:r>
            <a:r>
              <a:rPr lang="lv-LV" sz="1000" dirty="0"/>
              <a:t> </a:t>
            </a:r>
            <a:r>
              <a:rPr lang="lv-LV" sz="1000" dirty="0" err="1"/>
              <a:t>Paedagogica</a:t>
            </a:r>
            <a:r>
              <a:rPr lang="lv-LV" sz="1000" dirty="0"/>
              <a:t> </a:t>
            </a:r>
            <a:r>
              <a:rPr lang="lv-LV" sz="1000" dirty="0" err="1"/>
              <a:t>Vilnensia</a:t>
            </a:r>
            <a:r>
              <a:rPr lang="lv-LV" sz="1000" dirty="0"/>
              <a:t> Vol.38. </a:t>
            </a:r>
            <a:r>
              <a:rPr lang="lv-LV" sz="1000" dirty="0" err="1"/>
              <a:t>Vilnius</a:t>
            </a:r>
            <a:r>
              <a:rPr lang="lv-LV" sz="1000" dirty="0"/>
              <a:t> </a:t>
            </a:r>
            <a:r>
              <a:rPr lang="lv-LV" sz="1000" dirty="0" err="1"/>
              <a:t>University</a:t>
            </a:r>
            <a:r>
              <a:rPr lang="lv-LV" sz="1000" dirty="0"/>
              <a:t>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231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45E6811-28D7-45DE-87CB-E4F1B6E5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r"/>
            <a:r>
              <a:rPr lang="lv-LV" dirty="0"/>
              <a:t>Izglītības iestādes iespējas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14DA5615-A98C-4C42-8899-734ACA84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392487"/>
          </a:xfrm>
        </p:spPr>
        <p:txBody>
          <a:bodyPr/>
          <a:lstStyle/>
          <a:p>
            <a:r>
              <a:rPr lang="en-US" sz="2800" dirty="0" err="1"/>
              <a:t>Izglītība</a:t>
            </a:r>
            <a:r>
              <a:rPr lang="en-US" sz="2800" dirty="0"/>
              <a:t> </a:t>
            </a:r>
            <a:r>
              <a:rPr lang="en-US" sz="2800" dirty="0" err="1"/>
              <a:t>vienmēr</a:t>
            </a:r>
            <a:r>
              <a:rPr lang="en-US" sz="2800" dirty="0"/>
              <a:t> 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/>
              <a:t>bijusi</a:t>
            </a:r>
            <a:r>
              <a:rPr lang="en-US" sz="2800" dirty="0"/>
              <a:t> </a:t>
            </a:r>
            <a:r>
              <a:rPr lang="en-US" sz="2800" dirty="0" err="1"/>
              <a:t>ļoti</a:t>
            </a:r>
            <a:r>
              <a:rPr lang="en-US" sz="2800" dirty="0"/>
              <a:t> </a:t>
            </a:r>
            <a:r>
              <a:rPr lang="en-US" sz="2800" dirty="0" err="1"/>
              <a:t>nozīmīgs</a:t>
            </a:r>
            <a:r>
              <a:rPr lang="en-US" sz="2800" dirty="0"/>
              <a:t> </a:t>
            </a:r>
            <a:r>
              <a:rPr lang="en-US" sz="2800" dirty="0" err="1"/>
              <a:t>aspekts</a:t>
            </a:r>
            <a:r>
              <a:rPr lang="en-US" sz="2800" dirty="0"/>
              <a:t> </a:t>
            </a:r>
            <a:r>
              <a:rPr lang="en-US" sz="2800" dirty="0" err="1"/>
              <a:t>ikvienā</a:t>
            </a:r>
            <a:r>
              <a:rPr lang="en-US" sz="2800" dirty="0"/>
              <a:t> </a:t>
            </a:r>
            <a:r>
              <a:rPr lang="en-US" sz="2800" dirty="0" err="1"/>
              <a:t>sabiedrībā</a:t>
            </a:r>
            <a:r>
              <a:rPr lang="en-US" sz="2800" dirty="0"/>
              <a:t>, </a:t>
            </a:r>
            <a:r>
              <a:rPr lang="en-US" sz="2800" dirty="0" err="1"/>
              <a:t>kas</a:t>
            </a:r>
            <a:r>
              <a:rPr lang="en-US" sz="2800" dirty="0"/>
              <a:t> </a:t>
            </a:r>
            <a:r>
              <a:rPr lang="en-US" sz="2800" dirty="0" err="1"/>
              <a:t>pamatā</a:t>
            </a:r>
            <a:r>
              <a:rPr lang="en-US" sz="2800" dirty="0"/>
              <a:t> </a:t>
            </a:r>
            <a:r>
              <a:rPr lang="en-US" sz="2800" dirty="0" err="1"/>
              <a:t>veido</a:t>
            </a:r>
            <a:r>
              <a:rPr lang="en-US" sz="2800" dirty="0"/>
              <a:t> </a:t>
            </a:r>
            <a:r>
              <a:rPr lang="en-US" sz="2800" dirty="0" err="1"/>
              <a:t>sociālās</a:t>
            </a:r>
            <a:r>
              <a:rPr lang="en-US" sz="2800" dirty="0"/>
              <a:t> un </a:t>
            </a:r>
            <a:r>
              <a:rPr lang="en-US" sz="2800" dirty="0" err="1"/>
              <a:t>starppersonu</a:t>
            </a:r>
            <a:r>
              <a:rPr lang="en-US" sz="2800" dirty="0"/>
              <a:t> </a:t>
            </a:r>
            <a:r>
              <a:rPr lang="en-US" sz="2800" dirty="0" err="1"/>
              <a:t>attiecības</a:t>
            </a:r>
            <a:endParaRPr lang="lv-LV" sz="2800" dirty="0"/>
          </a:p>
          <a:p>
            <a:r>
              <a:rPr lang="lv-LV" sz="2800" dirty="0"/>
              <a:t>S</a:t>
            </a:r>
            <a:r>
              <a:rPr lang="en-US" sz="2800" dirty="0" err="1"/>
              <a:t>akārtota</a:t>
            </a:r>
            <a:r>
              <a:rPr lang="en-US" sz="2800" dirty="0"/>
              <a:t>, </a:t>
            </a:r>
            <a:r>
              <a:rPr lang="en-US" sz="2800" dirty="0" err="1"/>
              <a:t>veselīga</a:t>
            </a:r>
            <a:r>
              <a:rPr lang="en-US" sz="2800" dirty="0"/>
              <a:t>, </a:t>
            </a:r>
            <a:r>
              <a:rPr lang="en-US" sz="2800" dirty="0" err="1"/>
              <a:t>bērnam</a:t>
            </a:r>
            <a:r>
              <a:rPr lang="en-US" sz="2800" dirty="0"/>
              <a:t> </a:t>
            </a:r>
            <a:r>
              <a:rPr lang="en-US" sz="2800" dirty="0" err="1"/>
              <a:t>droša</a:t>
            </a:r>
            <a:r>
              <a:rPr lang="en-US" sz="2800" dirty="0"/>
              <a:t> un </a:t>
            </a:r>
            <a:r>
              <a:rPr lang="en-US" sz="2800" dirty="0" err="1"/>
              <a:t>draudzīga</a:t>
            </a:r>
            <a:r>
              <a:rPr lang="en-US" sz="2800" dirty="0"/>
              <a:t> </a:t>
            </a:r>
            <a:r>
              <a:rPr lang="lv-LV" sz="2800" dirty="0"/>
              <a:t>izglītības iestādes</a:t>
            </a:r>
            <a:r>
              <a:rPr lang="en-US" sz="2800" dirty="0"/>
              <a:t> vide 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/>
              <a:t>ļoti</a:t>
            </a:r>
            <a:r>
              <a:rPr lang="en-US" sz="2800" dirty="0"/>
              <a:t> </a:t>
            </a:r>
            <a:r>
              <a:rPr lang="en-US" sz="2800" dirty="0" err="1"/>
              <a:t>nozīmīgs</a:t>
            </a:r>
            <a:r>
              <a:rPr lang="en-US" sz="2800" dirty="0"/>
              <a:t> </a:t>
            </a:r>
            <a:r>
              <a:rPr lang="en-US" sz="2800" dirty="0" err="1"/>
              <a:t>faktors</a:t>
            </a:r>
            <a:r>
              <a:rPr lang="en-US" sz="2800" dirty="0"/>
              <a:t> </a:t>
            </a:r>
            <a:r>
              <a:rPr lang="en-US" sz="2800" dirty="0" err="1"/>
              <a:t>bērnu</a:t>
            </a:r>
            <a:r>
              <a:rPr lang="en-US" sz="2800" dirty="0"/>
              <a:t> </a:t>
            </a:r>
            <a:r>
              <a:rPr lang="en-US" sz="2800" dirty="0" err="1"/>
              <a:t>veselīgā</a:t>
            </a:r>
            <a:r>
              <a:rPr lang="en-US" sz="2800" dirty="0"/>
              <a:t> </a:t>
            </a:r>
            <a:r>
              <a:rPr lang="en-US" sz="2800" dirty="0" err="1"/>
              <a:t>attīstībā</a:t>
            </a:r>
            <a:endParaRPr lang="lv-LV" sz="2800" dirty="0"/>
          </a:p>
          <a:p>
            <a:r>
              <a:rPr lang="lv-LV" sz="2800" dirty="0"/>
              <a:t>Pedagoģiskā personāla loma ikviena bērna pozitīvas skolas pieredzes veidošanā ir ļoti nozīmīga</a:t>
            </a:r>
          </a:p>
        </p:txBody>
      </p:sp>
    </p:spTree>
    <p:extLst>
      <p:ext uri="{BB962C8B-B14F-4D97-AF65-F5344CB8AC3E}">
        <p14:creationId xmlns:p14="http://schemas.microsoft.com/office/powerpoint/2010/main" val="309222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CFF74940-CB3D-4AEE-99FE-F1529F044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3" y="381000"/>
            <a:ext cx="6424367" cy="1036642"/>
          </a:xfrm>
        </p:spPr>
        <p:txBody>
          <a:bodyPr/>
          <a:lstStyle/>
          <a:p>
            <a:pPr algn="ctr"/>
            <a:r>
              <a:rPr lang="lv-LV" dirty="0"/>
              <a:t>Skolotāju kompetence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9AA3EB95-D898-46D1-9C13-B5C8DB67B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0" y="1649692"/>
            <a:ext cx="7536731" cy="4476482"/>
          </a:xfrm>
        </p:spPr>
        <p:txBody>
          <a:bodyPr>
            <a:normAutofit/>
          </a:bodyPr>
          <a:lstStyle/>
          <a:p>
            <a:r>
              <a:rPr lang="lv-LV" sz="2200" b="1" dirty="0">
                <a:solidFill>
                  <a:srgbClr val="000000"/>
                </a:solidFill>
              </a:rPr>
              <a:t>Izglītības vidē aizvien  aktuālāki kļūst skolotāju sociāli emocionālās kompetences pētījumi</a:t>
            </a:r>
            <a:r>
              <a:rPr lang="lv-LV" sz="2200" dirty="0">
                <a:solidFill>
                  <a:srgbClr val="000000"/>
                </a:solidFill>
              </a:rPr>
              <a:t> (</a:t>
            </a:r>
            <a:r>
              <a:rPr lang="lv-LV" sz="2200" i="1" dirty="0" err="1">
                <a:solidFill>
                  <a:srgbClr val="000000"/>
                </a:solidFill>
              </a:rPr>
              <a:t>Mattioni</a:t>
            </a:r>
            <a:r>
              <a:rPr lang="lv-LV" sz="2200" i="1" dirty="0">
                <a:solidFill>
                  <a:srgbClr val="000000"/>
                </a:solidFill>
              </a:rPr>
              <a:t>, 2013; </a:t>
            </a:r>
            <a:r>
              <a:rPr lang="lv-LV" sz="2200" i="1" dirty="0" err="1">
                <a:solidFill>
                  <a:srgbClr val="000000"/>
                </a:solidFill>
              </a:rPr>
              <a:t>Schwarz&amp;Bohner</a:t>
            </a:r>
            <a:r>
              <a:rPr lang="lv-LV" sz="2200" i="1" dirty="0">
                <a:solidFill>
                  <a:srgbClr val="000000"/>
                </a:solidFill>
              </a:rPr>
              <a:t>, 2001; </a:t>
            </a:r>
            <a:r>
              <a:rPr lang="lv-LV" sz="2200" i="1" dirty="0" err="1">
                <a:solidFill>
                  <a:srgbClr val="000000"/>
                </a:solidFill>
              </a:rPr>
              <a:t>Yoon</a:t>
            </a:r>
            <a:r>
              <a:rPr lang="lv-LV" sz="2200" i="1" dirty="0">
                <a:solidFill>
                  <a:srgbClr val="000000"/>
                </a:solidFill>
              </a:rPr>
              <a:t>, 2008; </a:t>
            </a:r>
            <a:r>
              <a:rPr lang="lv-LV" sz="2200" i="1" dirty="0" err="1">
                <a:solidFill>
                  <a:srgbClr val="000000"/>
                </a:solidFill>
              </a:rPr>
              <a:t>Holt&amp;Keyes</a:t>
            </a:r>
            <a:r>
              <a:rPr lang="lv-LV" sz="2200" i="1" dirty="0">
                <a:solidFill>
                  <a:srgbClr val="000000"/>
                </a:solidFill>
              </a:rPr>
              <a:t>, 2004; </a:t>
            </a:r>
            <a:r>
              <a:rPr lang="lv-LV" sz="2200" i="1" dirty="0" err="1">
                <a:solidFill>
                  <a:srgbClr val="000000"/>
                </a:solidFill>
              </a:rPr>
              <a:t>Craig</a:t>
            </a:r>
            <a:r>
              <a:rPr lang="lv-LV" sz="2200" i="1" dirty="0">
                <a:solidFill>
                  <a:srgbClr val="000000"/>
                </a:solidFill>
              </a:rPr>
              <a:t>, Henderson, </a:t>
            </a:r>
            <a:r>
              <a:rPr lang="lv-LV" sz="2200" i="1" dirty="0" err="1">
                <a:solidFill>
                  <a:srgbClr val="000000"/>
                </a:solidFill>
              </a:rPr>
              <a:t>Murphy</a:t>
            </a:r>
            <a:r>
              <a:rPr lang="lv-LV" sz="2200" i="1" dirty="0">
                <a:solidFill>
                  <a:srgbClr val="000000"/>
                </a:solidFill>
              </a:rPr>
              <a:t>, 2000; </a:t>
            </a:r>
            <a:r>
              <a:rPr lang="lv-LV" sz="2200" i="1" dirty="0" err="1">
                <a:solidFill>
                  <a:srgbClr val="000000"/>
                </a:solidFill>
              </a:rPr>
              <a:t>Redfering</a:t>
            </a:r>
            <a:r>
              <a:rPr lang="lv-LV" sz="2200" i="1" dirty="0">
                <a:solidFill>
                  <a:srgbClr val="000000"/>
                </a:solidFill>
              </a:rPr>
              <a:t>, 2014; </a:t>
            </a:r>
            <a:r>
              <a:rPr lang="lv-LV" sz="2200" i="1" dirty="0" err="1">
                <a:solidFill>
                  <a:srgbClr val="000000"/>
                </a:solidFill>
              </a:rPr>
              <a:t>Jennings&amp;Greenberg</a:t>
            </a:r>
            <a:r>
              <a:rPr lang="lv-LV" sz="2200" i="1" dirty="0">
                <a:solidFill>
                  <a:srgbClr val="000000"/>
                </a:solidFill>
              </a:rPr>
              <a:t>, 2009 u.c.</a:t>
            </a:r>
            <a:r>
              <a:rPr lang="lv-LV" sz="2200" dirty="0">
                <a:solidFill>
                  <a:srgbClr val="000000"/>
                </a:solidFill>
              </a:rPr>
              <a:t>), </a:t>
            </a:r>
            <a:r>
              <a:rPr lang="lv-LV" sz="2200" b="1" dirty="0">
                <a:solidFill>
                  <a:srgbClr val="000000"/>
                </a:solidFill>
              </a:rPr>
              <a:t>kas atspoguļo ka skolotāju sociāli emocionālā kompetence vistiešākajā veidā vai nu pozitīvi, vai negatīvi ietekmē problēmu risināšanu</a:t>
            </a:r>
            <a:r>
              <a:rPr lang="lv-LV" sz="2200" dirty="0">
                <a:solidFill>
                  <a:srgbClr val="000000"/>
                </a:solidFill>
              </a:rPr>
              <a:t>.</a:t>
            </a:r>
            <a:endParaRPr lang="lv-LV" sz="2200" dirty="0"/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12408619-230B-4F56-836C-84D3C9603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1A2E77EA-0FE3-4D56-8FAA-E68292B02B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F093EEC6-FB21-4656-895C-61C0A68F20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48472" y="6324600"/>
            <a:ext cx="490728" cy="304800"/>
          </a:xfrm>
        </p:spPr>
        <p:txBody>
          <a:bodyPr/>
          <a:lstStyle/>
          <a:p>
            <a:pPr>
              <a:defRPr/>
            </a:pPr>
            <a:fld id="{4961CF2E-11C3-4D5E-B2D2-3BFAF1B6998A}" type="slidenum">
              <a:rPr lang="en-US" altLang="lv-LV" smtClean="0"/>
              <a:pPr>
                <a:defRPr/>
              </a:pPr>
              <a:t>23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2617691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162" y="208995"/>
            <a:ext cx="6096000" cy="648810"/>
          </a:xfrm>
        </p:spPr>
        <p:txBody>
          <a:bodyPr>
            <a:normAutofit fontScale="90000"/>
          </a:bodyPr>
          <a:lstStyle/>
          <a:p>
            <a:r>
              <a:rPr lang="lv-LV" sz="3100" dirty="0"/>
              <a:t>Skolotāju kompetence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81D8BD39-C1F9-48D8-9075-1CED4C93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528" y="1029810"/>
            <a:ext cx="7084174" cy="5294790"/>
          </a:xfrm>
        </p:spPr>
        <p:txBody>
          <a:bodyPr>
            <a:normAutofit/>
          </a:bodyPr>
          <a:lstStyle/>
          <a:p>
            <a:pPr lvl="0"/>
            <a:r>
              <a:rPr lang="lv-LV" sz="2200" dirty="0"/>
              <a:t>Skolotājiem, kuri prot regulēt savas emocijas, ir  zemāks profesionālās izdegšanas risks un viņi pozitīvi veicina skolēnu mācīšanos. </a:t>
            </a:r>
            <a:r>
              <a:rPr lang="en-US" sz="1600" i="1" dirty="0">
                <a:solidFill>
                  <a:srgbClr val="000000"/>
                </a:solidFill>
              </a:rPr>
              <a:t>(Brackett, </a:t>
            </a:r>
            <a:r>
              <a:rPr lang="en-US" sz="1600" i="1" dirty="0" err="1">
                <a:solidFill>
                  <a:srgbClr val="000000"/>
                </a:solidFill>
              </a:rPr>
              <a:t>Mojsa</a:t>
            </a:r>
            <a:r>
              <a:rPr lang="en-US" sz="1600" i="1" dirty="0">
                <a:solidFill>
                  <a:srgbClr val="000000"/>
                </a:solidFill>
              </a:rPr>
              <a:t>, </a:t>
            </a:r>
            <a:r>
              <a:rPr lang="en-US" sz="1600" i="1" dirty="0" err="1">
                <a:solidFill>
                  <a:srgbClr val="000000"/>
                </a:solidFill>
              </a:rPr>
              <a:t>Palomera</a:t>
            </a:r>
            <a:r>
              <a:rPr lang="en-US" sz="1600" i="1" dirty="0">
                <a:solidFill>
                  <a:srgbClr val="000000"/>
                </a:solidFill>
              </a:rPr>
              <a:t>, Reyes, &amp; Salovey, 2008)</a:t>
            </a:r>
            <a:endParaRPr lang="lv-LV" sz="1600" i="1" dirty="0">
              <a:solidFill>
                <a:srgbClr val="000000"/>
              </a:solidFill>
            </a:endParaRPr>
          </a:p>
          <a:p>
            <a:endParaRPr lang="lv-LV" sz="2200" dirty="0"/>
          </a:p>
          <a:p>
            <a:r>
              <a:rPr lang="lv-LV" sz="2200" dirty="0"/>
              <a:t>Pieaugušie, kuri spēj atpazīt, paust un regulēt emocijas, demonstrē pacietību un empātiju, veicina veselīgu komunikāciju un veido drošu mācību vidi. </a:t>
            </a:r>
            <a:r>
              <a:rPr lang="en-US" sz="1600" i="1" dirty="0"/>
              <a:t>(Brackett, Katella, </a:t>
            </a:r>
            <a:r>
              <a:rPr lang="en-US" sz="1600" i="1" dirty="0" err="1"/>
              <a:t>Kremenitzer</a:t>
            </a:r>
            <a:r>
              <a:rPr lang="en-US" sz="1600" i="1" dirty="0"/>
              <a:t>, </a:t>
            </a:r>
            <a:r>
              <a:rPr lang="en-US" sz="1600" i="1" dirty="0" err="1"/>
              <a:t>Alster</a:t>
            </a:r>
            <a:r>
              <a:rPr lang="en-US" sz="1600" i="1" dirty="0"/>
              <a:t>, and Caruso, 2008)</a:t>
            </a:r>
          </a:p>
          <a:p>
            <a:pPr lvl="0"/>
            <a:endParaRPr lang="lv-LV" sz="2200" dirty="0"/>
          </a:p>
          <a:p>
            <a:pPr lvl="0"/>
            <a:r>
              <a:rPr lang="lv-LV" sz="2200" dirty="0"/>
              <a:t>Skolu vadītāji, kuri demonstrē SEK veido un uztur pozitīvas, uzticamas attiecības starp skolas kopienas locekļiem. </a:t>
            </a:r>
            <a:r>
              <a:rPr lang="en-US" sz="1600" i="1" dirty="0">
                <a:solidFill>
                  <a:srgbClr val="000000"/>
                </a:solidFill>
              </a:rPr>
              <a:t>(Patti and Tobin, 2006)</a:t>
            </a:r>
            <a:endParaRPr lang="lv-LV" sz="1600" dirty="0"/>
          </a:p>
        </p:txBody>
      </p:sp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385048" y="6324600"/>
            <a:ext cx="45415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8A5F0-F228-403E-8E13-080142E35224}" type="slidenum">
              <a:rPr lang="en-US" altLang="lv-LV" sz="1000" smtClean="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52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850106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Konsultatīvais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448"/>
            <a:ext cx="8229600" cy="5177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Projektā viena no aktivitātēm ir saistīta ar </a:t>
            </a:r>
            <a:r>
              <a:rPr lang="lv-LV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konsultatīvā atbalsta saņemšanas iespēju</a:t>
            </a: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nodrošināšanu izglītojamajiem PMP risku mazināšanai.</a:t>
            </a:r>
          </a:p>
          <a:p>
            <a:pPr marL="0" indent="0">
              <a:buNone/>
            </a:pPr>
            <a:endParaRPr lang="lv-LV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</a:t>
            </a:r>
            <a:r>
              <a:rPr lang="lv-LV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iekļaujas plašajā preventīvajā un intervences politikā </a:t>
            </a:r>
            <a:r>
              <a:rPr lang="lv-LV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individuālā līmenī, </a:t>
            </a: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lai atsevišķiem izglītojamiem, kuri varētu pārtraukt mācības, nodrošinātu to vajadzībām pielāgojamu atbalsta mehānismu kopumu.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lv-LV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 jābūt orientētam uz indivīda vērtību, attieksmes un uzvedības veidošanu, un KA var būt saistīts gan ar konkrētu mācību saturu, gan ar daudziem citiem individuālo faktoru jautājumiem.</a:t>
            </a:r>
          </a:p>
          <a:p>
            <a:pPr marL="0" indent="0">
              <a:buNone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74C39C21-FA1B-4D8C-96C5-98C43D33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Bērna līdzdalība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1820C627-C67A-4E3C-B2DC-CA89D1BF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Bērnu tiesību konvencija</a:t>
            </a:r>
          </a:p>
          <a:p>
            <a:pPr marL="0" indent="0" algn="ctr">
              <a:buFont typeface="Wingdings" charset="0"/>
              <a:buNone/>
            </a:pPr>
            <a:r>
              <a:rPr lang="lv-LV" sz="2000" i="1" dirty="0">
                <a:latin typeface="Arial" panose="020B0604020202020204" pitchFamily="34" charset="0"/>
                <a:cs typeface="Arial" panose="020B0604020202020204" pitchFamily="34" charset="0"/>
              </a:rPr>
              <a:t>Ikvienam bērnam, kas ir spējīgs formulēt savu viedokli, ir tiesības brīvi to paust visos jautājumos, kas viņu skar, un bērna viedoklim jāpievērš pienācīga uzmanība atbilstoši bērna vecumam un brieduma pakāpei.</a:t>
            </a:r>
          </a:p>
          <a:p>
            <a:pPr marL="0" indent="0">
              <a:buNone/>
            </a:pPr>
            <a:endParaRPr lang="lv-L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Būt uzklausītam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Bērns/ izglītojamais, kā līdzvērtīgs sociālo attiecību dalībnieks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Bērna aktīvas iesaistīšanās process, lēmumu pieņemšanā, kuri skar pašu bērnu</a:t>
            </a:r>
          </a:p>
          <a:p>
            <a:pPr marL="0" indent="0">
              <a:buNone/>
            </a:pP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1821278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467344" y="6324600"/>
            <a:ext cx="371856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8A5F0-F228-403E-8E13-080142E35224}" type="slidenum">
              <a:rPr lang="en-US" altLang="lv-LV" sz="1000" smtClean="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Satura vietturis 6">
            <a:extLst>
              <a:ext uri="{FF2B5EF4-FFF2-40B4-BE49-F238E27FC236}">
                <a16:creationId xmlns="" xmlns:a16="http://schemas.microsoft.com/office/drawing/2014/main" id="{A18302DB-602C-4B39-8C8C-90710C40A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09" y="1752600"/>
            <a:ext cx="5474981" cy="4373563"/>
          </a:xfrm>
        </p:spPr>
      </p:pic>
      <p:pic>
        <p:nvPicPr>
          <p:cNvPr id="8" name="Attēls 7">
            <a:extLst>
              <a:ext uri="{FF2B5EF4-FFF2-40B4-BE49-F238E27FC236}">
                <a16:creationId xmlns="" xmlns:a16="http://schemas.microsoft.com/office/drawing/2014/main" id="{BA6EAA47-0D95-41CD-8C3A-F7A9E646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70" y="497333"/>
            <a:ext cx="6849913" cy="54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467344" y="6324600"/>
            <a:ext cx="371856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98A5F0-F228-403E-8E13-080142E35224}" type="slidenum">
              <a:rPr lang="en-US" altLang="lv-LV" sz="1000" smtClean="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aisnstūris 2">
            <a:extLst>
              <a:ext uri="{FF2B5EF4-FFF2-40B4-BE49-F238E27FC236}">
                <a16:creationId xmlns="" xmlns:a16="http://schemas.microsoft.com/office/drawing/2014/main" id="{30073A7F-27E0-4C89-BBD0-EDB0F99B938A}"/>
              </a:ext>
            </a:extLst>
          </p:cNvPr>
          <p:cNvSpPr/>
          <p:nvPr/>
        </p:nvSpPr>
        <p:spPr>
          <a:xfrm>
            <a:off x="1615271" y="2739052"/>
            <a:ext cx="6756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Izglītojamie uzrāda identificējamas </a:t>
            </a:r>
          </a:p>
          <a:p>
            <a:pPr marL="0" indent="0">
              <a:buNone/>
            </a:pPr>
            <a:r>
              <a:rPr lang="lv-LV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riska pazīmes </a:t>
            </a:r>
          </a:p>
          <a:p>
            <a:pPr marL="0" indent="0">
              <a:buNone/>
            </a:pPr>
            <a:r>
              <a:rPr lang="lv-LV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vismaz 1-3 gadus pirms pamet skolu.</a:t>
            </a:r>
            <a:endParaRPr lang="lv-LV" sz="2400" dirty="0"/>
          </a:p>
        </p:txBody>
      </p:sp>
      <p:pic>
        <p:nvPicPr>
          <p:cNvPr id="7" name="Satura vietturis 6">
            <a:extLst>
              <a:ext uri="{FF2B5EF4-FFF2-40B4-BE49-F238E27FC236}">
                <a16:creationId xmlns="" xmlns:a16="http://schemas.microsoft.com/office/drawing/2014/main" id="{A18302DB-602C-4B39-8C8C-90710C40A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09" y="1752600"/>
            <a:ext cx="5474981" cy="4373563"/>
          </a:xfrm>
        </p:spPr>
      </p:pic>
    </p:spTree>
    <p:extLst>
      <p:ext uri="{BB962C8B-B14F-4D97-AF65-F5344CB8AC3E}">
        <p14:creationId xmlns:p14="http://schemas.microsoft.com/office/powerpoint/2010/main" val="2514869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F63307C2-74AD-4882-BADF-15BA7CE4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155104C0-16EE-46B8-BBE8-90DA08E4CA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dirty="0"/>
              <a:t>Individuālais priekšlaicīgas mācību pamešanas riska mazināšanas plāns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99179C6-21AD-490D-8220-8A0BFBA1B37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9072"/>
            <a:ext cx="3456384" cy="46529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aisnstūris 7">
            <a:extLst>
              <a:ext uri="{FF2B5EF4-FFF2-40B4-BE49-F238E27FC236}">
                <a16:creationId xmlns="" xmlns:a16="http://schemas.microsoft.com/office/drawing/2014/main" id="{05373B2D-99C0-4B58-B770-57678B150A65}"/>
              </a:ext>
            </a:extLst>
          </p:cNvPr>
          <p:cNvSpPr/>
          <p:nvPr/>
        </p:nvSpPr>
        <p:spPr>
          <a:xfrm>
            <a:off x="5580112" y="3140968"/>
            <a:ext cx="2592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lv-LV" sz="1600" kern="150" dirty="0">
                <a:latin typeface="Calibri" panose="020F0502020204030204" pitchFamily="34" charset="0"/>
                <a:ea typeface="SimSun" panose="02010600030101010101" pitchFamily="2" charset="-122"/>
              </a:rPr>
              <a:t>Informatīvais materiāls par individuālo priekšlaicīgas mācību pamešanas riska mazināšanas plānu sagatavošanu</a:t>
            </a:r>
            <a:endParaRPr lang="lv-LV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58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1D1FCF71-2BDB-48E8-B199-FBB086346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 algn="ctr">
              <a:buNone/>
            </a:pPr>
            <a:r>
              <a:rPr lang="lv-LV" sz="2800" dirty="0">
                <a:latin typeface="Verdana" panose="020B0604030504040204" pitchFamily="34" charset="0"/>
                <a:ea typeface="Verdana" panose="020B0604030504040204" pitchFamily="34" charset="0"/>
              </a:rPr>
              <a:t>Pētījumu rezultāti norāda uz to, ka ir būtiski sabiedrībā veicināt diskusiju par to, cik </a:t>
            </a:r>
          </a:p>
          <a:p>
            <a:pPr marL="0" indent="0" algn="ctr">
              <a:buNone/>
            </a:pPr>
            <a:endParaRPr lang="lv-LV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lv-LV" sz="2800" b="1" dirty="0">
                <a:latin typeface="Verdana" panose="020B0604030504040204" pitchFamily="34" charset="0"/>
                <a:ea typeface="Verdana" panose="020B0604030504040204" pitchFamily="34" charset="0"/>
              </a:rPr>
              <a:t>svarīga mūsdienu sabiedrībā ir bērna </a:t>
            </a:r>
            <a:r>
              <a:rPr lang="lv-LV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labizjūta</a:t>
            </a:r>
            <a:r>
              <a:rPr lang="lv-LV" sz="2800" b="1" dirty="0">
                <a:latin typeface="Verdana" panose="020B0604030504040204" pitchFamily="34" charset="0"/>
                <a:ea typeface="Verdana" panose="020B0604030504040204" pitchFamily="34" charset="0"/>
              </a:rPr>
              <a:t> skolā un ģimenē, kopā pavadītais laiks un nedalīta uzmanība bērna vajadzībām</a:t>
            </a:r>
            <a:r>
              <a:rPr lang="lv-LV" sz="2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059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F63307C2-74AD-4882-BADF-15BA7CE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54018"/>
            <a:ext cx="6864552" cy="1143000"/>
          </a:xfrm>
        </p:spPr>
        <p:txBody>
          <a:bodyPr/>
          <a:lstStyle/>
          <a:p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Individuālais priekšlaicīgas mācību pārtraukšanas risku mazināšanas plāns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="" xmlns:a16="http://schemas.microsoft.com/office/drawing/2014/main" id="{0E1DB73B-C8C0-4D4B-AA4D-424570E9E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7488832" cy="41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03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F63307C2-74AD-4882-BADF-15BA7CE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54018"/>
            <a:ext cx="6635080" cy="1143000"/>
          </a:xfrm>
        </p:spPr>
        <p:txBody>
          <a:bodyPr/>
          <a:lstStyle/>
          <a:p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Individuālais priekšlaicīgas mācību pamešanas riska mazināšanas plāns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="" xmlns:a16="http://schemas.microsoft.com/office/drawing/2014/main" id="{0291B243-5886-49CE-8B27-4AEB8A103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0" y="1196752"/>
            <a:ext cx="8907849" cy="4586074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="" xmlns:a16="http://schemas.microsoft.com/office/drawing/2014/main" id="{2F984122-6FDD-405D-98E6-7FFF1CB63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332881"/>
            <a:ext cx="9036496" cy="46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62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F63307C2-74AD-4882-BADF-15BA7CE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54018"/>
            <a:ext cx="6635080" cy="1143000"/>
          </a:xfrm>
        </p:spPr>
        <p:txBody>
          <a:bodyPr/>
          <a:lstStyle/>
          <a:p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Individuālais priekšlaicīgas mācību pamešanas riska mazināšanas plāns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="" xmlns:a16="http://schemas.microsoft.com/office/drawing/2014/main" id="{A25D0D26-CF02-441E-B5D1-916E7F6A3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9429"/>
            <a:ext cx="9144000" cy="524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6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F63307C2-74AD-4882-BADF-15BA7CE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54018"/>
            <a:ext cx="6635080" cy="530853"/>
          </a:xfrm>
        </p:spPr>
        <p:txBody>
          <a:bodyPr/>
          <a:lstStyle/>
          <a:p>
            <a: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  <a:t>IAP pārskatīšana/ labošana</a:t>
            </a:r>
            <a:br>
              <a:rPr lang="lv-LV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lv-LV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="" xmlns:a16="http://schemas.microsoft.com/office/drawing/2014/main" id="{F696EBCA-471B-41F9-BCEA-57CE8659F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" y="1484784"/>
            <a:ext cx="845315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5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695" y="381000"/>
            <a:ext cx="6321105" cy="1036638"/>
          </a:xfrm>
        </p:spPr>
        <p:txBody>
          <a:bodyPr/>
          <a:lstStyle/>
          <a:p>
            <a:r>
              <a:rPr lang="lv-LV" altLang="lv-LV" dirty="0">
                <a:ea typeface="MS PGothic" panose="020B0600070205080204" pitchFamily="34" charset="-128"/>
              </a:rPr>
              <a:t>Konsultāciju pakalpojumu sniedzēji</a:t>
            </a:r>
          </a:p>
        </p:txBody>
      </p:sp>
      <p:sp>
        <p:nvSpPr>
          <p:cNvPr id="13316" name="Text Placeholder 3">
            <a:extLst>
              <a:ext uri="{FF2B5EF4-FFF2-40B4-BE49-F238E27FC236}">
                <a16:creationId xmlns="" xmlns:a16="http://schemas.microsoft.com/office/drawing/2014/main" id="{9E73AD5C-8E41-4B68-BD70-365407CA6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13317" name="Text Placeholder 4">
            <a:extLst>
              <a:ext uri="{FF2B5EF4-FFF2-40B4-BE49-F238E27FC236}">
                <a16:creationId xmlns="" xmlns:a16="http://schemas.microsoft.com/office/drawing/2014/main" id="{4E48E84B-7571-452B-BAED-253A5C01E6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>
              <a:ea typeface="MS PGothic" panose="020B0600070205080204" pitchFamily="34" charset="-128"/>
            </a:endParaRPr>
          </a:p>
        </p:txBody>
      </p:sp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3048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="" xmlns:a16="http://schemas.microsoft.com/office/drawing/2014/main" id="{FDC8BD58-024E-4604-A6D8-C111AE01B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372" y="1554028"/>
            <a:ext cx="6806028" cy="38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97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9952" y="188641"/>
            <a:ext cx="4741069" cy="525227"/>
          </a:xfrm>
        </p:spPr>
        <p:txBody>
          <a:bodyPr>
            <a:normAutofit/>
          </a:bodyPr>
          <a:lstStyle/>
          <a:p>
            <a:pPr algn="r"/>
            <a:r>
              <a:rPr lang="lv-LV" altLang="lv-LV" sz="2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Atbalsta pakalpojumi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="" xmlns:a16="http://schemas.microsoft.com/office/drawing/2014/main" id="{96A3449F-9166-4814-8AAB-C3483124142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56072335"/>
              </p:ext>
            </p:extLst>
          </p:nvPr>
        </p:nvGraphicFramePr>
        <p:xfrm>
          <a:off x="395537" y="820882"/>
          <a:ext cx="8424936" cy="587513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736303">
                  <a:extLst>
                    <a:ext uri="{9D8B030D-6E8A-4147-A177-3AD203B41FA5}">
                      <a16:colId xmlns="" xmlns:a16="http://schemas.microsoft.com/office/drawing/2014/main" val="3389043643"/>
                    </a:ext>
                  </a:extLst>
                </a:gridCol>
                <a:gridCol w="3726782">
                  <a:extLst>
                    <a:ext uri="{9D8B030D-6E8A-4147-A177-3AD203B41FA5}">
                      <a16:colId xmlns="" xmlns:a16="http://schemas.microsoft.com/office/drawing/2014/main" val="1194950707"/>
                    </a:ext>
                  </a:extLst>
                </a:gridCol>
                <a:gridCol w="994321">
                  <a:extLst>
                    <a:ext uri="{9D8B030D-6E8A-4147-A177-3AD203B41FA5}">
                      <a16:colId xmlns="" xmlns:a16="http://schemas.microsoft.com/office/drawing/2014/main" val="2314345770"/>
                    </a:ext>
                  </a:extLst>
                </a:gridCol>
                <a:gridCol w="967530">
                  <a:extLst>
                    <a:ext uri="{9D8B030D-6E8A-4147-A177-3AD203B41FA5}">
                      <a16:colId xmlns="" xmlns:a16="http://schemas.microsoft.com/office/drawing/2014/main" val="2376588099"/>
                    </a:ext>
                  </a:extLst>
                </a:gridCol>
              </a:tblGrid>
              <a:tr h="60038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Atbalsts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Nosacījums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9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Vispārējās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900" b="1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izgl</a:t>
                      </a:r>
                      <a:r>
                        <a:rPr lang="lv-LV" sz="9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iestāžu izglītojamie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9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Profesionālās </a:t>
                      </a:r>
                      <a:r>
                        <a:rPr lang="lv-LV" sz="900" b="1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izgl</a:t>
                      </a:r>
                      <a:r>
                        <a:rPr lang="lv-LV" sz="9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iestāžu izglītojamie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9193543"/>
                  </a:ext>
                </a:extLst>
              </a:tr>
              <a:tr h="1026702"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Konsultācijas</a:t>
                      </a:r>
                      <a:r>
                        <a:rPr lang="en-US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un </a:t>
                      </a:r>
                      <a:r>
                        <a:rPr lang="en-US" sz="105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atbalsts</a:t>
                      </a:r>
                      <a:r>
                        <a:rPr lang="en-US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pedagogs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psihologs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sociālais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pedagogs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pedagoga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palīgs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speciālās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izglītības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pedagogs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surdotulks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asistents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sz="105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ergoterapeits</a:t>
                      </a:r>
                      <a:r>
                        <a:rPr lang="en-US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Izņemot gadījumu, ja to nodrošina no valsts vai pašvaldības budžeta līdzekļiem normatīvajos aktos noteiktajā kārtībā, kā arī atbalsts krīzes situācijā, atbalsts skolas brīvlaikos, papildu konsultācijas mācību priekšmetos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9623150"/>
                  </a:ext>
                </a:extLst>
              </a:tr>
              <a:tr h="651604"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Starppilsētu un starpnovadu sabiedriskā transporta </a:t>
                      </a:r>
                      <a:r>
                        <a:rPr lang="lv-LV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biļešu kompensācija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Nokļūšanai no dzīvesvietas izglītības iestādē vai mācību prakses vietā un atpakaļ 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79061837"/>
                  </a:ext>
                </a:extLst>
              </a:tr>
              <a:tr h="573375"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Pilsētas sabiedriskā transporta </a:t>
                      </a:r>
                      <a:r>
                        <a:rPr lang="lv-LV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biļešu kompensācija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Nokļūšanai no dzīvesvietas izglītības iestādē vai mācību prakses vietā un atpakaļ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18129842"/>
                  </a:ext>
                </a:extLst>
              </a:tr>
              <a:tr h="477397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Naktsmītnes nodrošināšana </a:t>
                      </a:r>
                      <a:r>
                        <a:rPr lang="lv-LV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dienesta viesnīcā vai internātā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6195019"/>
                  </a:ext>
                </a:extLst>
              </a:tr>
              <a:tr h="477397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Ēdināšana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Izņemot gadījumu, ja to nodrošina no pašvaldības vai cita budžeta līdzekļiem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53094301"/>
                  </a:ext>
                </a:extLst>
              </a:tr>
              <a:tr h="651604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Individuālo mācību līdzekļu </a:t>
                      </a:r>
                      <a:r>
                        <a:rPr lang="lv-LV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nodrošināšana</a:t>
                      </a:r>
                      <a:endParaRPr lang="en-US" sz="105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Izglītojamiem no maznodrošinātām ģimenēm vai no 17 gadu vecuma, izņemot tos, kas saņem atbalstu 8.5.1. specifiskā atbalsta mērķa ietvaros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98689836"/>
                  </a:ext>
                </a:extLst>
              </a:tr>
              <a:tr h="651604"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Individuālās lietošanas priekšmeti </a:t>
                      </a:r>
                      <a:r>
                        <a:rPr lang="lv-LV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(apģērbs, apavi, higiēnas preces)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Trūcīgiem izglītojamiem no 18 gadu vecuma un no maznodrošinātām ģimenēm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10675189"/>
                  </a:ext>
                </a:extLst>
              </a:tr>
              <a:tr h="738412"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Speciālā transporta </a:t>
                      </a:r>
                      <a:r>
                        <a:rPr lang="lv-LV" sz="105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nodrošināšana</a:t>
                      </a:r>
                      <a:endParaRPr lang="en-US" sz="105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C84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5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Izglītojamiem ar invaliditāti, izņemot gadījumu, ja to nodrošina no valsts vai pašvaldības budžeta līdzekļiem normatīvajos aktos noteiktajā kārtībā</a:t>
                      </a:r>
                      <a:endParaRPr lang="en-US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A5BD3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A5BD3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lv-LV" sz="2800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2284" marR="22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3799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728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tura vietturis 5">
            <a:extLst>
              <a:ext uri="{FF2B5EF4-FFF2-40B4-BE49-F238E27FC236}">
                <a16:creationId xmlns="" xmlns:a16="http://schemas.microsoft.com/office/drawing/2014/main" id="{E9362A77-6AF1-4A57-8DD7-52668BA60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688"/>
            <a:ext cx="7036464" cy="5252948"/>
          </a:xfrm>
        </p:spPr>
      </p:pic>
    </p:spTree>
    <p:extLst>
      <p:ext uri="{BB962C8B-B14F-4D97-AF65-F5344CB8AC3E}">
        <p14:creationId xmlns:p14="http://schemas.microsoft.com/office/powerpoint/2010/main" val="2940566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61CE28B9-F454-4726-A6F3-39B8DF5C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dirty="0"/>
              <a:t>Konsultatīvais atbalsts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16542A05-8448-4190-B102-518943561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lv-LV" dirty="0"/>
          </a:p>
        </p:txBody>
      </p:sp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ADC99794-CEF9-440C-94AF-8F6D64229F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6720" y="1540032"/>
            <a:ext cx="3242189" cy="4586131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="" xmlns:a16="http://schemas.microsoft.com/office/drawing/2014/main" id="{CDE82829-0A37-4293-AD2A-7536C4435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17" y="3056951"/>
            <a:ext cx="2481092" cy="1566822"/>
          </a:xfrm>
          <a:prstGeom prst="rect">
            <a:avLst/>
          </a:prstGeom>
        </p:spPr>
      </p:pic>
      <p:graphicFrame>
        <p:nvGraphicFramePr>
          <p:cNvPr id="8" name="Objekts 7">
            <a:extLst>
              <a:ext uri="{FF2B5EF4-FFF2-40B4-BE49-F238E27FC236}">
                <a16:creationId xmlns="" xmlns:a16="http://schemas.microsoft.com/office/drawing/2014/main" id="{3794F735-D085-4DD2-8C17-EAC0B253B5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809124"/>
              </p:ext>
            </p:extLst>
          </p:nvPr>
        </p:nvGraphicFramePr>
        <p:xfrm>
          <a:off x="5076056" y="1600200"/>
          <a:ext cx="3241274" cy="4586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Acrobat Document" r:id="rId5" imgW="4533723" imgH="6415677" progId="AcroExch.Document.DC">
                  <p:embed/>
                </p:oleObj>
              </mc:Choice>
              <mc:Fallback>
                <p:oleObj name="Acrobat Document" r:id="rId5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6056" y="1600200"/>
                        <a:ext cx="3241274" cy="4586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2169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1">
            <a:extLst>
              <a:ext uri="{FF2B5EF4-FFF2-40B4-BE49-F238E27FC236}">
                <a16:creationId xmlns="" xmlns:a16="http://schemas.microsoft.com/office/drawing/2014/main" id="{6F4862CE-0382-4054-BDE4-CAD66A6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188640"/>
            <a:ext cx="6264696" cy="502884"/>
          </a:xfrm>
        </p:spPr>
        <p:txBody>
          <a:bodyPr>
            <a:noAutofit/>
          </a:bodyPr>
          <a:lstStyle/>
          <a:p>
            <a:pPr algn="r"/>
            <a:r>
              <a:rPr lang="lv-LV" altLang="lv-L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Dokumenti</a:t>
            </a:r>
            <a:br>
              <a:rPr lang="lv-LV" altLang="lv-L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altLang="lv-L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aisnstūris 7">
            <a:extLst>
              <a:ext uri="{FF2B5EF4-FFF2-40B4-BE49-F238E27FC236}">
                <a16:creationId xmlns="" xmlns:a16="http://schemas.microsoft.com/office/drawing/2014/main" id="{795E5543-69CA-4AFB-B4C2-B03797A72D8C}"/>
              </a:ext>
            </a:extLst>
          </p:cNvPr>
          <p:cNvSpPr/>
          <p:nvPr/>
        </p:nvSpPr>
        <p:spPr>
          <a:xfrm>
            <a:off x="1979712" y="1268760"/>
            <a:ext cx="69127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Dokumenti sadarbības partneriem, kas jāsagatavo </a:t>
            </a:r>
          </a:p>
          <a:p>
            <a:r>
              <a:rPr lang="lv-LV" sz="1700" b="1" dirty="0">
                <a:latin typeface="Verdana" panose="020B0604030504040204" pitchFamily="34" charset="0"/>
                <a:ea typeface="Verdana" panose="020B0604030504040204" pitchFamily="34" charset="0"/>
              </a:rPr>
              <a:t>reizi semestrī</a:t>
            </a: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, kad noslēgts sadarbības līgums: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Darba tiesiskās attiecības ar personālu, kas iesaistīts projektā (</a:t>
            </a:r>
            <a:r>
              <a:rPr lang="lv-LV" sz="1700" dirty="0"/>
              <a:t>Personāla nodarbināšana 40h nedēļā </a:t>
            </a: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0"/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Iepirkuma plāns, ja paredzēts sniegt ekonomisko atbalstu izglītojamiem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Konsultatīvā atbalsta veidlapas atbalsta sniedzējiem</a:t>
            </a:r>
          </a:p>
          <a:p>
            <a:pPr lvl="0"/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Individuālā plāna sastādīšana (</a:t>
            </a:r>
            <a:r>
              <a:rPr lang="lv-LV" sz="1700" dirty="0"/>
              <a:t>IAP sagatavošana un uzraudzība </a:t>
            </a:r>
            <a:r>
              <a:rPr lang="lv-LV" sz="1700" dirty="0" smtClean="0"/>
              <a:t>līdz 10h</a:t>
            </a: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Rīkojumi par pakalpojumu un preču saņemšanu</a:t>
            </a:r>
          </a:p>
          <a:p>
            <a:pPr lvl="0"/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Izglītojamo maznodrošinātā vai trūcīgā statuss, pēc nepieciešamības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lv-LV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Vecāku piekrišana		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42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1">
            <a:extLst>
              <a:ext uri="{FF2B5EF4-FFF2-40B4-BE49-F238E27FC236}">
                <a16:creationId xmlns="" xmlns:a16="http://schemas.microsoft.com/office/drawing/2014/main" id="{6F4862CE-0382-4054-BDE4-CAD66A6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41" y="405836"/>
            <a:ext cx="6988175" cy="1143000"/>
          </a:xfrm>
        </p:spPr>
        <p:txBody>
          <a:bodyPr>
            <a:noAutofit/>
          </a:bodyPr>
          <a:lstStyle/>
          <a:p>
            <a:pPr algn="r"/>
            <a:r>
              <a:rPr lang="lv-LV" altLang="lv-L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Dokumenti</a:t>
            </a:r>
            <a:br>
              <a:rPr lang="lv-LV" altLang="lv-LV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altLang="lv-LV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aisnstūris 7">
            <a:extLst>
              <a:ext uri="{FF2B5EF4-FFF2-40B4-BE49-F238E27FC236}">
                <a16:creationId xmlns="" xmlns:a16="http://schemas.microsoft.com/office/drawing/2014/main" id="{795E5543-69CA-4AFB-B4C2-B03797A72D8C}"/>
              </a:ext>
            </a:extLst>
          </p:cNvPr>
          <p:cNvSpPr/>
          <p:nvPr/>
        </p:nvSpPr>
        <p:spPr>
          <a:xfrm>
            <a:off x="1403648" y="1916832"/>
            <a:ext cx="74168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200" b="1" dirty="0">
                <a:latin typeface="Verdana" panose="020B0604030504040204" pitchFamily="34" charset="0"/>
                <a:ea typeface="Verdana" panose="020B0604030504040204" pitchFamily="34" charset="0"/>
              </a:rPr>
              <a:t>Ikmēneša atskaites </a:t>
            </a: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</a:rPr>
              <a:t>sadarbības partneriem:</a:t>
            </a:r>
          </a:p>
          <a:p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</a:rPr>
              <a:t>Darba laika uzskaite par nostrādātajām stundām (VVM)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</a:rPr>
              <a:t>Valsts kases konta izdrukas</a:t>
            </a:r>
          </a:p>
          <a:p>
            <a:pPr lvl="0"/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lv-LV" sz="2200" dirty="0">
                <a:latin typeface="Verdana" panose="020B0604030504040204" pitchFamily="34" charset="0"/>
                <a:ea typeface="Verdana" panose="020B0604030504040204" pitchFamily="34" charset="0"/>
              </a:rPr>
              <a:t>Izdevumu pamatojošie dokumenti (rēķini, biļetes, čeki)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vāls 1">
            <a:extLst>
              <a:ext uri="{FF2B5EF4-FFF2-40B4-BE49-F238E27FC236}">
                <a16:creationId xmlns="" xmlns:a16="http://schemas.microsoft.com/office/drawing/2014/main" id="{302840DA-F541-4DCF-91BE-A54D5BA1CCBC}"/>
              </a:ext>
            </a:extLst>
          </p:cNvPr>
          <p:cNvSpPr/>
          <p:nvPr/>
        </p:nvSpPr>
        <p:spPr>
          <a:xfrm>
            <a:off x="4572000" y="5229200"/>
            <a:ext cx="3240360" cy="1222964"/>
          </a:xfrm>
          <a:prstGeom prst="ellipse">
            <a:avLst/>
          </a:prstGeom>
          <a:solidFill>
            <a:srgbClr val="E5EC8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Netiešās izmaksas</a:t>
            </a:r>
          </a:p>
        </p:txBody>
      </p:sp>
    </p:spTree>
    <p:extLst>
      <p:ext uri="{BB962C8B-B14F-4D97-AF65-F5344CB8AC3E}">
        <p14:creationId xmlns:p14="http://schemas.microsoft.com/office/powerpoint/2010/main" val="80534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0A721F64-C4EF-422A-B0FE-E2780372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319" y="375034"/>
            <a:ext cx="6096000" cy="977905"/>
          </a:xfrm>
        </p:spPr>
        <p:txBody>
          <a:bodyPr>
            <a:normAutofit/>
          </a:bodyPr>
          <a:lstStyle/>
          <a:p>
            <a:pPr algn="ctr"/>
            <a:r>
              <a:rPr lang="lv-LV" sz="3600" dirty="0"/>
              <a:t>PMP konteksts Latvijā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0E0B1544-269F-4108-BBB5-F352F5F17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3688" y="1628800"/>
            <a:ext cx="6830549" cy="43281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dirty="0">
                <a:solidFill>
                  <a:schemeClr val="tx1"/>
                </a:solidFill>
              </a:rPr>
              <a:t>Obligātā izglītības vecumā esoši bērni, kuri nav reģistrēti</a:t>
            </a:r>
            <a:r>
              <a:rPr lang="lv-LV" altLang="lv-LV" b="1" dirty="0">
                <a:solidFill>
                  <a:schemeClr val="tx1"/>
                </a:solidFill>
              </a:rPr>
              <a:t> </a:t>
            </a:r>
            <a:r>
              <a:rPr lang="lv-LV" altLang="lv-LV" dirty="0">
                <a:solidFill>
                  <a:schemeClr val="tx1"/>
                </a:solidFill>
              </a:rPr>
              <a:t>nevienā izglītības iestādē.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alt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dirty="0">
                <a:solidFill>
                  <a:schemeClr val="tx1"/>
                </a:solidFill>
              </a:rPr>
              <a:t>Latvijā vairāk kā 60% no ilgstošiem kavētājiem, stundas kavē neattaisnoti.</a:t>
            </a:r>
            <a:endParaRPr lang="lv-LV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Vardarbība ģimenē un vienaudžu savstarpējā vardarbība.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Latvijai ir viens no zemākajiem rādītājiem ģimenes emocionālā atbalsta saņemšanā. </a:t>
            </a:r>
          </a:p>
          <a:p>
            <a:endParaRPr lang="lv-LV" dirty="0">
              <a:solidFill>
                <a:schemeClr val="tx1"/>
              </a:solidFill>
            </a:endParaRPr>
          </a:p>
          <a:p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600F1521-75F2-4587-B151-1D08A17A7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7B8AD202-D1B3-41F0-B50A-0EF29EFD6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AEE43140-5C8C-4D5C-85C8-0099684FF8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2949940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E57016-695B-42EF-9431-6DAFDA4D3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lv-LV" b="1" dirty="0"/>
              <a:t>Informācijai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A5B20F-E14F-4724-A511-08D32BB1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Izglītojamā noslodze 2-3 konsultācijas nedēļā</a:t>
            </a:r>
          </a:p>
          <a:p>
            <a:r>
              <a:rPr lang="lv-LV" dirty="0"/>
              <a:t>500 </a:t>
            </a:r>
            <a:r>
              <a:rPr lang="lv-LV" dirty="0" err="1"/>
              <a:t>eur</a:t>
            </a:r>
            <a:r>
              <a:rPr lang="lv-LV" dirty="0"/>
              <a:t> uz IAP vidēji pašvaldībā</a:t>
            </a:r>
          </a:p>
          <a:p>
            <a:r>
              <a:rPr lang="lv-LV" dirty="0"/>
              <a:t>Projekta datu operatīvās uzskaites sistēma</a:t>
            </a:r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96077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PuMPuRS jaunatnes iniciatīvu projektu konkursi pašvaldībās 2018">
            <a:hlinkClick r:id="" action="ppaction://media"/>
            <a:extLst>
              <a:ext uri="{FF2B5EF4-FFF2-40B4-BE49-F238E27FC236}">
                <a16:creationId xmlns="" xmlns:a16="http://schemas.microsoft.com/office/drawing/2014/main" id="{90EA3D6B-06A9-4916-B993-2B470FEF648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484784"/>
            <a:ext cx="8229600" cy="4629150"/>
          </a:xfrm>
          <a:prstGeom prst="rect">
            <a:avLst/>
          </a:prstGeom>
        </p:spPr>
      </p:pic>
      <p:sp>
        <p:nvSpPr>
          <p:cNvPr id="5" name="Virsraksts 1">
            <a:extLst>
              <a:ext uri="{FF2B5EF4-FFF2-40B4-BE49-F238E27FC236}">
                <a16:creationId xmlns="" xmlns:a16="http://schemas.microsoft.com/office/drawing/2014/main" id="{FC39827D-887B-4519-AEAC-46768A2B4B41}"/>
              </a:ext>
            </a:extLst>
          </p:cNvPr>
          <p:cNvSpPr txBox="1">
            <a:spLocks/>
          </p:cNvSpPr>
          <p:nvPr/>
        </p:nvSpPr>
        <p:spPr>
          <a:xfrm>
            <a:off x="2267744" y="274638"/>
            <a:ext cx="6419056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b="1"/>
              <a:t>Jaunatnes iniciatīvu projekti</a:t>
            </a:r>
            <a:endParaRPr lang="lv-LV" sz="4000" b="1" dirty="0"/>
          </a:p>
        </p:txBody>
      </p:sp>
    </p:spTree>
    <p:extLst>
      <p:ext uri="{BB962C8B-B14F-4D97-AF65-F5344CB8AC3E}">
        <p14:creationId xmlns:p14="http://schemas.microsoft.com/office/powerpoint/2010/main" val="308077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0A721F64-C4EF-422A-B0FE-E2780372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13" y="408469"/>
            <a:ext cx="6720138" cy="977905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dirty="0"/>
              <a:t>Jaunatnes iniciatīvu projekti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0E0B1544-269F-4108-BBB5-F352F5F17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55" y="1642188"/>
            <a:ext cx="7694645" cy="4170784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chemeClr val="tx1"/>
                </a:solidFill>
              </a:rPr>
              <a:t>Mērķi:</a:t>
            </a:r>
          </a:p>
          <a:p>
            <a:endParaRPr lang="lv-LV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dirty="0">
                <a:solidFill>
                  <a:schemeClr val="tx1"/>
                </a:solidFill>
              </a:rPr>
              <a:t>palielināt priekšlaicīgas mācību pārtraukšanas (turpmāk – PMP) riska grupas izglītojamo motivāciju turpināt izglītību un veicināt viņu aktīvu līdzdalību ikdienas dzīvē; </a:t>
            </a:r>
          </a:p>
          <a:p>
            <a:pPr>
              <a:buFont typeface="Wingdings" panose="05000000000000000000" pitchFamily="2" charset="2"/>
              <a:buChar char="§"/>
            </a:pPr>
            <a:endParaRPr lang="lv-LV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dirty="0">
                <a:solidFill>
                  <a:schemeClr val="tx1"/>
                </a:solidFill>
              </a:rPr>
              <a:t>iesaistīt PMP riska grupas izglītojamos jauniešu aktivitātēs un jaunatnes iniciatīvu projektos ārpus formālās izglītības, nodrošinot aktivitāšu pieejamību iespējami tuvu bērnu un jauniešu dzīves un mācību vietai.</a:t>
            </a:r>
          </a:p>
          <a:p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600F1521-75F2-4587-B151-1D08A17A7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7B8AD202-D1B3-41F0-B50A-0EF29EFD6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AEE43140-5C8C-4D5C-85C8-0099684FF8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88424" y="6324600"/>
            <a:ext cx="450776" cy="304800"/>
          </a:xfrm>
        </p:spPr>
        <p:txBody>
          <a:bodyPr/>
          <a:lstStyle/>
          <a:p>
            <a:pPr>
              <a:defRPr/>
            </a:pPr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3453868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BB645-58F4-4B59-A448-E3A9E7BC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494348"/>
            <a:ext cx="6912768" cy="1066130"/>
          </a:xfrm>
        </p:spPr>
        <p:txBody>
          <a:bodyPr/>
          <a:lstStyle/>
          <a:p>
            <a:r>
              <a:rPr lang="lv-LV" sz="3200" b="1" dirty="0">
                <a:latin typeface="Verdana" panose="020B0604030504040204" pitchFamily="34" charset="0"/>
                <a:ea typeface="Verdana" panose="020B0604030504040204" pitchFamily="34" charset="0"/>
              </a:rPr>
              <a:t>Projekta iesniedzējs var būt</a:t>
            </a:r>
            <a:r>
              <a:rPr lang="lv-LV" b="1" dirty="0"/>
              <a:t/>
            </a:r>
            <a:br>
              <a:rPr lang="lv-LV" b="1" dirty="0"/>
            </a:b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8232E8-6213-4485-BB76-3AD2754209A4}"/>
              </a:ext>
            </a:extLst>
          </p:cNvPr>
          <p:cNvSpPr/>
          <p:nvPr/>
        </p:nvSpPr>
        <p:spPr>
          <a:xfrm>
            <a:off x="1115616" y="2198246"/>
            <a:ext cx="7560840" cy="2017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lv-LV" sz="2000" kern="0" dirty="0">
                <a:effectLst>
                  <a:outerShdw sx="0" sy="0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jaunatnes organizācija;</a:t>
            </a:r>
          </a:p>
          <a:p>
            <a:pPr marL="342900" lvl="0" indent="-342900" algn="just" fontAlgn="base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lv-LV" sz="2000" kern="0" dirty="0">
                <a:effectLst>
                  <a:outerShdw sx="0" sy="0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biedrība vai nodibinājums, kas veic darbu ar jaunatni;</a:t>
            </a:r>
          </a:p>
          <a:p>
            <a:pPr marL="342900" lvl="0" indent="-342900" algn="just" fontAlgn="base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lv-LV" sz="2000" kern="0" dirty="0">
                <a:effectLst>
                  <a:outerShdw sx="0" sy="0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jauniešu iniciatīvu grupa sadarbībā ar reģistrētu jaunatnes organizāciju vai biedrību un nodibinājumu, kas veic darbu ar jaunatni.</a:t>
            </a:r>
          </a:p>
        </p:txBody>
      </p:sp>
    </p:spTree>
    <p:extLst>
      <p:ext uri="{BB962C8B-B14F-4D97-AF65-F5344CB8AC3E}">
        <p14:creationId xmlns:p14="http://schemas.microsoft.com/office/powerpoint/2010/main" val="3250872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BB645-58F4-4B59-A448-E3A9E7BC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350332"/>
            <a:ext cx="5688632" cy="1066130"/>
          </a:xfrm>
        </p:spPr>
        <p:txBody>
          <a:bodyPr/>
          <a:lstStyle/>
          <a:p>
            <a:r>
              <a:rPr lang="lv-LV" sz="3600" b="1" dirty="0">
                <a:latin typeface="Verdana" panose="020B0604030504040204" pitchFamily="34" charset="0"/>
                <a:ea typeface="Verdana" panose="020B0604030504040204" pitchFamily="34" charset="0"/>
              </a:rPr>
              <a:t>Projekta aktivitātes </a:t>
            </a:r>
            <a:r>
              <a:rPr lang="lv-LV" b="1" dirty="0"/>
              <a:t/>
            </a:r>
            <a:br>
              <a:rPr lang="lv-LV" b="1" dirty="0"/>
            </a:b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72AA6A-68D2-4B30-A47B-620B9161A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556792"/>
            <a:ext cx="6984776" cy="4104456"/>
          </a:xfrm>
        </p:spPr>
        <p:txBody>
          <a:bodyPr/>
          <a:lstStyle/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Projekts jāīsteno saskaņā ar neformālās izglītības principiem un metodēm. </a:t>
            </a:r>
          </a:p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Pasākumi tiek plānoti saskaņā ar pašvaldības preventīvo un intervences pasākumu vidēja termiņa plānu PMP samazināšanai. </a:t>
            </a:r>
          </a:p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Projekta īstenošanas termiņš 3 - 18 mēneši.</a:t>
            </a:r>
          </a:p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56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BB645-58F4-4B59-A448-E3A9E7BC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74638"/>
            <a:ext cx="6912768" cy="1066130"/>
          </a:xfrm>
        </p:spPr>
        <p:txBody>
          <a:bodyPr/>
          <a:lstStyle/>
          <a:p>
            <a:r>
              <a:rPr lang="lv-LV" sz="4000" b="1" dirty="0">
                <a:latin typeface="Verdana" panose="020B0604030504040204" pitchFamily="34" charset="0"/>
                <a:ea typeface="Verdana" panose="020B0604030504040204" pitchFamily="34" charset="0"/>
              </a:rPr>
              <a:t>Finansējums</a:t>
            </a:r>
            <a:r>
              <a:rPr lang="lv-LV" b="1" dirty="0"/>
              <a:t/>
            </a:r>
            <a:br>
              <a:rPr lang="lv-LV" b="1" dirty="0"/>
            </a:b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72AA6A-68D2-4B30-A47B-620B9161A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556792"/>
            <a:ext cx="7344816" cy="4752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Vienam projektam pieejamais finansējuma apmērs ir 4600,00 eiro, kas 100 % tiek nodrošināts no projekta </a:t>
            </a:r>
            <a:r>
              <a:rPr lang="lv-LV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PuMPuRS</a:t>
            </a: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 līdzekļiem. Jaunatnes iniciatīvu projektu ietvaros tiek piemērots vienreizējais maksājums. </a:t>
            </a:r>
          </a:p>
          <a:p>
            <a:pPr>
              <a:buFont typeface="Wingdings" panose="05000000000000000000" pitchFamily="2" charset="2"/>
              <a:buChar char="§"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Katrai pašvaldībai tiks rezervēts finansējums proporcionāli mērķgrupas izglītojamo skaitam pašvaldībā un profesionālās izglītības iestādēs (ne mazāk kā 1 projekts)</a:t>
            </a:r>
          </a:p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Uz katru projektu konkursu kārtu pašvaldībām tiek aprēķinātas kvotas - maksimālais iespējamais apstiprināmo projektu skaits.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8232E8-6213-4485-BB76-3AD2754209A4}"/>
              </a:ext>
            </a:extLst>
          </p:cNvPr>
          <p:cNvSpPr/>
          <p:nvPr/>
        </p:nvSpPr>
        <p:spPr>
          <a:xfrm>
            <a:off x="611560" y="2198246"/>
            <a:ext cx="756084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endParaRPr lang="lv-LV" kern="0" dirty="0">
              <a:effectLst>
                <a:outerShdw sx="0" sy="0">
                  <a:srgbClr val="000000"/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4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BB645-58F4-4B59-A448-E3A9E7BC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274638"/>
            <a:ext cx="5328592" cy="850106"/>
          </a:xfrm>
        </p:spPr>
        <p:txBody>
          <a:bodyPr/>
          <a:lstStyle/>
          <a:p>
            <a:r>
              <a:rPr lang="lv-LV" sz="4000" b="1" dirty="0">
                <a:latin typeface="Verdana" panose="020B0604030504040204" pitchFamily="34" charset="0"/>
                <a:ea typeface="Verdana" panose="020B0604030504040204" pitchFamily="34" charset="0"/>
              </a:rPr>
              <a:t>Kontakti</a:t>
            </a:r>
            <a:r>
              <a:rPr lang="lv-LV" b="1" dirty="0"/>
              <a:t/>
            </a:r>
            <a:br>
              <a:rPr lang="lv-LV" b="1" dirty="0"/>
            </a:b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72AA6A-68D2-4B30-A47B-620B9161A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76" y="1484784"/>
            <a:ext cx="6264696" cy="4248472"/>
          </a:xfrm>
        </p:spPr>
        <p:txBody>
          <a:bodyPr/>
          <a:lstStyle/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Par jauniešu projektiem:</a:t>
            </a:r>
          </a:p>
          <a:p>
            <a:pPr marL="0" indent="0">
              <a:buNone/>
            </a:pP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PuMPuRS vecākā eksperte </a:t>
            </a:r>
            <a:r>
              <a:rPr lang="lv-LV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Māra Robežniece </a:t>
            </a: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- t. 28628431, </a:t>
            </a:r>
          </a:p>
          <a:p>
            <a:pPr marL="0" indent="0">
              <a:buNone/>
            </a:pPr>
            <a:r>
              <a:rPr lang="lv-LV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lv-LV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mara.robezniece@834.ikvd.gov.lv</a:t>
            </a:r>
            <a:endParaRPr lang="lv-LV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8232E8-6213-4485-BB76-3AD2754209A4}"/>
              </a:ext>
            </a:extLst>
          </p:cNvPr>
          <p:cNvSpPr/>
          <p:nvPr/>
        </p:nvSpPr>
        <p:spPr>
          <a:xfrm>
            <a:off x="611560" y="2198246"/>
            <a:ext cx="756084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endParaRPr lang="lv-LV" kern="0" dirty="0">
              <a:effectLst>
                <a:outerShdw sx="0" sy="0">
                  <a:srgbClr val="000000"/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60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C42F2D77-0A11-4E4C-A387-AECEE687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381000"/>
            <a:ext cx="6635080" cy="527720"/>
          </a:xfrm>
        </p:spPr>
        <p:txBody>
          <a:bodyPr/>
          <a:lstStyle/>
          <a:p>
            <a:pPr algn="ctr"/>
            <a:r>
              <a:rPr lang="lv-LV" dirty="0"/>
              <a:t>Paveiktais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8DFDA94C-BA4C-4D93-8E18-BA3840A7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144309"/>
            <a:ext cx="7056784" cy="4876979"/>
          </a:xfrm>
        </p:spPr>
        <p:txBody>
          <a:bodyPr>
            <a:normAutofit lnSpcReduction="10000"/>
          </a:bodyPr>
          <a:lstStyle/>
          <a:p>
            <a:r>
              <a:rPr lang="lv-LV" b="1" u="sng" dirty="0"/>
              <a:t>Sadarbības partneri</a:t>
            </a:r>
            <a:r>
              <a:rPr lang="lv-LV" dirty="0"/>
              <a:t>:</a:t>
            </a:r>
          </a:p>
          <a:p>
            <a:r>
              <a:rPr lang="lv-LV" dirty="0"/>
              <a:t>91 sadarbības līgumi (58 pašvaldības, 33 Valsts profesionālās izglītības iestādes)</a:t>
            </a:r>
          </a:p>
          <a:p>
            <a:endParaRPr lang="lv-LV" dirty="0"/>
          </a:p>
          <a:p>
            <a:r>
              <a:rPr lang="lv-LV" b="1" u="sng" dirty="0"/>
              <a:t>IAP</a:t>
            </a:r>
            <a:r>
              <a:rPr lang="lv-LV" dirty="0"/>
              <a:t>: sastādīti 6849 , no tiem 2807 profesionālās izglītības iestādēs</a:t>
            </a:r>
          </a:p>
          <a:p>
            <a:pPr marL="342900" indent="-342900">
              <a:buFontTx/>
              <a:buChar char="-"/>
            </a:pPr>
            <a:endParaRPr lang="lv-LV" dirty="0"/>
          </a:p>
          <a:p>
            <a:r>
              <a:rPr lang="lv-LV" b="1" u="sng" dirty="0" err="1"/>
              <a:t>Ievadsemināri</a:t>
            </a:r>
            <a:r>
              <a:rPr lang="lv-LV" dirty="0"/>
              <a:t>: 318 izglītības iestādēs</a:t>
            </a:r>
          </a:p>
          <a:p>
            <a:pPr marL="342900" indent="-342900">
              <a:buFontTx/>
              <a:buChar char="-"/>
            </a:pPr>
            <a:endParaRPr lang="lv-LV" dirty="0"/>
          </a:p>
          <a:p>
            <a:r>
              <a:rPr lang="lv-LV" b="1" u="sng" dirty="0" err="1"/>
              <a:t>Supervīzijas</a:t>
            </a:r>
            <a:r>
              <a:rPr lang="lv-LV" b="1" u="sng" dirty="0"/>
              <a:t>:  </a:t>
            </a:r>
            <a:r>
              <a:rPr lang="lv-LV" dirty="0"/>
              <a:t>149 izglītības iestādēs</a:t>
            </a:r>
          </a:p>
          <a:p>
            <a:endParaRPr lang="lv-LV" b="1" u="sng" dirty="0"/>
          </a:p>
          <a:p>
            <a:r>
              <a:rPr lang="lv-LV" b="1" u="sng" dirty="0"/>
              <a:t>Jauniešu projekti: </a:t>
            </a:r>
            <a:r>
              <a:rPr lang="lv-LV" dirty="0"/>
              <a:t>konkursus sludina 36 pašvaldības, kopumā plānots apstiprināt 207 projektus</a:t>
            </a:r>
            <a:endParaRPr lang="lv-LV" b="1" u="sng" dirty="0"/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546EF597-1A70-4E4D-8AD1-75FCDC7046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D34B0189-ACAA-4A66-9EB6-11FAA5F433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01116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="" xmlns:a16="http://schemas.microsoft.com/office/drawing/2014/main" id="{EED4627A-026F-4FC3-A380-BAC90C0C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92" y="228600"/>
            <a:ext cx="5819955" cy="824136"/>
          </a:xfrm>
        </p:spPr>
        <p:txBody>
          <a:bodyPr>
            <a:normAutofit/>
          </a:bodyPr>
          <a:lstStyle/>
          <a:p>
            <a:pPr algn="r"/>
            <a:r>
              <a:rPr lang="lv-LV" altLang="lv-LV" dirty="0">
                <a:ea typeface="MS PGothic" panose="020B0600070205080204" pitchFamily="34" charset="-128"/>
              </a:rPr>
              <a:t>Risku veidi</a:t>
            </a:r>
            <a:br>
              <a:rPr lang="lv-LV" altLang="lv-LV" dirty="0">
                <a:ea typeface="MS PGothic" panose="020B0600070205080204" pitchFamily="34" charset="-128"/>
              </a:rPr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6E14753-72EF-4B00-BC2E-8FA531CB8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6" y="1915065"/>
            <a:ext cx="9104775" cy="301061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="" xmlns:a16="http://schemas.microsoft.com/office/drawing/2014/main" id="{8014AD0D-AF89-4274-83D3-28A31B99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542" y="304800"/>
            <a:ext cx="5374257" cy="1066800"/>
          </a:xfrm>
        </p:spPr>
        <p:txBody>
          <a:bodyPr/>
          <a:lstStyle/>
          <a:p>
            <a:pPr algn="r"/>
            <a:r>
              <a:rPr lang="lv-LV" altLang="lv-LV" dirty="0">
                <a:ea typeface="MS PGothic" panose="020B0600070205080204" pitchFamily="34" charset="-128"/>
              </a:rPr>
              <a:t>Atbalsta pasākumi</a:t>
            </a:r>
            <a:br>
              <a:rPr lang="lv-LV" altLang="lv-LV" dirty="0">
                <a:ea typeface="MS PGothic" panose="020B0600070205080204" pitchFamily="34" charset="-128"/>
              </a:rPr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16391" name="Text Placeholder 6">
            <a:extLst>
              <a:ext uri="{FF2B5EF4-FFF2-40B4-BE49-F238E27FC236}">
                <a16:creationId xmlns="" xmlns:a16="http://schemas.microsoft.com/office/drawing/2014/main" id="{6265DC12-BB02-4AAB-98BE-DDCC08643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>
              <a:ea typeface="MS PGothic" panose="020B0600070205080204" pitchFamily="34" charset="-128"/>
            </a:endParaRPr>
          </a:p>
        </p:txBody>
      </p:sp>
      <p:sp>
        <p:nvSpPr>
          <p:cNvPr id="16392" name="Text Placeholder 7">
            <a:extLst>
              <a:ext uri="{FF2B5EF4-FFF2-40B4-BE49-F238E27FC236}">
                <a16:creationId xmlns="" xmlns:a16="http://schemas.microsoft.com/office/drawing/2014/main" id="{DBE09E19-89BF-4D38-866C-BACA551186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>
              <a:ea typeface="MS PGothic" panose="020B0600070205080204" pitchFamily="34" charset="-128"/>
            </a:endParaRPr>
          </a:p>
        </p:txBody>
      </p:sp>
      <p:sp>
        <p:nvSpPr>
          <p:cNvPr id="16393" name="Slide Number Placeholder 8">
            <a:extLst>
              <a:ext uri="{FF2B5EF4-FFF2-40B4-BE49-F238E27FC236}">
                <a16:creationId xmlns="" xmlns:a16="http://schemas.microsoft.com/office/drawing/2014/main" id="{81668EAF-8C41-4A0A-B45F-96EDB2F86D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4D4C8D-8E04-4D67-9504-C61B8F35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9" y="1738312"/>
            <a:ext cx="8841955" cy="43778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ttēlu rezultāti vaicājumam “development”">
            <a:extLst>
              <a:ext uri="{FF2B5EF4-FFF2-40B4-BE49-F238E27FC236}">
                <a16:creationId xmlns="" xmlns:a16="http://schemas.microsoft.com/office/drawing/2014/main" id="{9C1463BB-082F-4CA8-90D6-7CFE0B055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57163"/>
            <a:ext cx="31305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5">
            <a:extLst>
              <a:ext uri="{FF2B5EF4-FFF2-40B4-BE49-F238E27FC236}">
                <a16:creationId xmlns="" xmlns:a16="http://schemas.microsoft.com/office/drawing/2014/main" id="{86B2F2BA-B477-439A-9370-9BEFC2B698FF}"/>
              </a:ext>
            </a:extLst>
          </p:cNvPr>
          <p:cNvCxnSpPr/>
          <p:nvPr/>
        </p:nvCxnSpPr>
        <p:spPr>
          <a:xfrm flipV="1">
            <a:off x="4603131" y="368300"/>
            <a:ext cx="4267200" cy="2133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aisnstūris 1">
            <a:extLst>
              <a:ext uri="{FF2B5EF4-FFF2-40B4-BE49-F238E27FC236}">
                <a16:creationId xmlns="" xmlns:a16="http://schemas.microsoft.com/office/drawing/2014/main" id="{078C1B49-4A23-45F4-8376-77BD13B5A3A6}"/>
              </a:ext>
            </a:extLst>
          </p:cNvPr>
          <p:cNvSpPr/>
          <p:nvPr/>
        </p:nvSpPr>
        <p:spPr>
          <a:xfrm>
            <a:off x="411985" y="3068960"/>
            <a:ext cx="8138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Priekšlaicīga mācību pārtraukšana </a:t>
            </a: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nopietni ierobežo izglītojamo izaugsmi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panākumu gūšanu profesionālajā jomā, kā arī padziļina un/vai turpina nabadzību un sociālo izolētību, tādējādi tie rada gan sociālas problēmas, gan palielina sociālās atstumtības risku. </a:t>
            </a:r>
          </a:p>
        </p:txBody>
      </p:sp>
    </p:spTree>
    <p:extLst>
      <p:ext uri="{BB962C8B-B14F-4D97-AF65-F5344CB8AC3E}">
        <p14:creationId xmlns:p14="http://schemas.microsoft.com/office/powerpoint/2010/main" val="724386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381000"/>
            <a:ext cx="6635080" cy="1036638"/>
          </a:xfrm>
        </p:spPr>
        <p:txBody>
          <a:bodyPr/>
          <a:lstStyle/>
          <a:p>
            <a:pPr algn="r"/>
            <a:r>
              <a:rPr lang="lv-LV" altLang="lv-LV" dirty="0">
                <a:ea typeface="MS PGothic" panose="020B0600070205080204" pitchFamily="34" charset="-128"/>
              </a:rPr>
              <a:t>Speciālistu konsultācijas</a:t>
            </a:r>
            <a:br>
              <a:rPr lang="lv-LV" altLang="lv-LV" dirty="0">
                <a:ea typeface="MS PGothic" panose="020B0600070205080204" pitchFamily="34" charset="-128"/>
              </a:rPr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="" xmlns:a16="http://schemas.microsoft.com/office/drawing/2014/main" id="{C8107CAB-AF3F-440B-9F71-5431E9979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7" y="1820173"/>
            <a:ext cx="8875813" cy="344894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="" xmlns:a16="http://schemas.microsoft.com/office/drawing/2014/main" id="{09818101-1857-409B-B340-DDFA64CA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04800"/>
            <a:ext cx="6096000" cy="1066800"/>
          </a:xfrm>
        </p:spPr>
        <p:txBody>
          <a:bodyPr/>
          <a:lstStyle/>
          <a:p>
            <a:pPr algn="r"/>
            <a:r>
              <a:rPr lang="lv-LV" altLang="lv-LV" dirty="0">
                <a:ea typeface="MS PGothic" panose="020B0600070205080204" pitchFamily="34" charset="-128"/>
              </a:rPr>
              <a:t>Mācību priekšmetu konsultācijas</a:t>
            </a:r>
            <a:br>
              <a:rPr lang="lv-LV" altLang="lv-LV" dirty="0">
                <a:ea typeface="MS PGothic" panose="020B0600070205080204" pitchFamily="34" charset="-128"/>
              </a:rPr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15365" name="Text Placeholder 4">
            <a:extLst>
              <a:ext uri="{FF2B5EF4-FFF2-40B4-BE49-F238E27FC236}">
                <a16:creationId xmlns="" xmlns:a16="http://schemas.microsoft.com/office/drawing/2014/main" id="{B1131A9E-25A4-477B-AC52-8A8F4DF54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>
              <a:ea typeface="MS PGothic" panose="020B0600070205080204" pitchFamily="34" charset="-128"/>
            </a:endParaRPr>
          </a:p>
        </p:txBody>
      </p:sp>
      <p:sp>
        <p:nvSpPr>
          <p:cNvPr id="15366" name="Text Placeholder 5">
            <a:extLst>
              <a:ext uri="{FF2B5EF4-FFF2-40B4-BE49-F238E27FC236}">
                <a16:creationId xmlns="" xmlns:a16="http://schemas.microsoft.com/office/drawing/2014/main" id="{EDEA2FA6-C966-4AB6-8054-20361AC60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>
              <a:ea typeface="MS PGothic" panose="020B0600070205080204" pitchFamily="34" charset="-128"/>
            </a:endParaRPr>
          </a:p>
        </p:txBody>
      </p:sp>
      <p:sp>
        <p:nvSpPr>
          <p:cNvPr id="15367" name="Slide Number Placeholder 6">
            <a:extLst>
              <a:ext uri="{FF2B5EF4-FFF2-40B4-BE49-F238E27FC236}">
                <a16:creationId xmlns="" xmlns:a16="http://schemas.microsoft.com/office/drawing/2014/main" id="{997B39B1-ABC1-407F-B716-CCE78AC707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C37467-B795-45C4-8636-21746A0E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0" y="1690687"/>
            <a:ext cx="8943330" cy="370944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24F5F9CC-2135-4D9E-89CF-2EC4A547DF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Vizuālā identitāte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8EB7F960-9C1E-4A1A-ADD7-76D3DED7B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2467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B44C2CF2-2F8A-4B90-8FCB-B3DC994D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332656"/>
            <a:ext cx="6264696" cy="720080"/>
          </a:xfrm>
        </p:spPr>
        <p:txBody>
          <a:bodyPr/>
          <a:lstStyle/>
          <a:p>
            <a:r>
              <a:rPr lang="lv-LV" sz="3600" b="1" dirty="0"/>
              <a:t>Normatīvie akti/dokumenti 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="" xmlns:a16="http://schemas.microsoft.com/office/drawing/2014/main" id="{65D6D5F7-AE6F-4DDE-A4CB-66A537F9C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2000" dirty="0"/>
              <a:t>1) Regula </a:t>
            </a:r>
          </a:p>
          <a:p>
            <a:pPr marL="0" indent="0">
              <a:buNone/>
            </a:pPr>
            <a:r>
              <a:rPr lang="lv-LV" sz="2000" dirty="0"/>
              <a:t>2) Eiropas Savienības fondu 2014. – 2020. gada plānošanas perioda </a:t>
            </a:r>
            <a:r>
              <a:rPr lang="lv-LV" sz="2000" b="1" dirty="0"/>
              <a:t>publicitātes vadlīnijas</a:t>
            </a:r>
            <a:r>
              <a:rPr lang="lv-LV" sz="2000" dirty="0"/>
              <a:t> Eiropas Savienības fondu finansējuma saņēmējiem</a:t>
            </a:r>
          </a:p>
          <a:p>
            <a:pPr marL="0" indent="0">
              <a:buNone/>
            </a:pPr>
            <a:r>
              <a:rPr lang="lv-LV" sz="1800" dirty="0" err="1">
                <a:solidFill>
                  <a:srgbClr val="7030A0"/>
                </a:solidFill>
              </a:rPr>
              <a:t>www.esfondi.lv</a:t>
            </a:r>
            <a:r>
              <a:rPr lang="lv-LV" sz="1800" dirty="0">
                <a:solidFill>
                  <a:srgbClr val="7030A0"/>
                </a:solidFill>
              </a:rPr>
              <a:t> – Materiāli un ziņojumi – Vizuālā identitāte/logo – 2014.-2020</a:t>
            </a:r>
            <a:r>
              <a:rPr lang="lv-LV" sz="2000" dirty="0"/>
              <a:t>.</a:t>
            </a:r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r>
              <a:rPr lang="lv-LV" sz="2000" dirty="0"/>
              <a:t>3) </a:t>
            </a:r>
            <a:r>
              <a:rPr lang="lv-LV" sz="2000" b="1" dirty="0"/>
              <a:t>Sadarbības līgums</a:t>
            </a:r>
          </a:p>
          <a:p>
            <a:pPr marL="0" indent="0">
              <a:buNone/>
            </a:pPr>
            <a:r>
              <a:rPr lang="lv-LV" sz="2000" dirty="0"/>
              <a:t>Projekta sadarbības partnerim publiskotajos materiālos un komunikācijā ar sabiedrību par projektu jānodrošina projekta vizuālās identitātes un Eiropas Savienības fondu 2014.-2020. gada plānošanas perioda publicitātes vadlīniju Eiropas Savienības fondu finansējuma saņēmējiem ievērošana.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1224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61CF2E-11C3-4D5E-B2D2-3BFAF1B6998A}" type="slidenum">
              <a:rPr lang="en-US" altLang="lv-LV" smtClean="0"/>
              <a:pPr>
                <a:defRPr/>
              </a:pPr>
              <a:t>54</a:t>
            </a:fld>
            <a:endParaRPr lang="en-US" altLang="lv-LV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5114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Vizuālā identitāte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4" y="1050324"/>
            <a:ext cx="6339016" cy="5075849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lv-LV" dirty="0"/>
              <a:t>Vizuālo elementu ansamblis </a:t>
            </a:r>
          </a:p>
          <a:p>
            <a:endParaRPr lang="lv-LV" sz="1100" dirty="0"/>
          </a:p>
          <a:p>
            <a:r>
              <a:rPr lang="lv-LV" dirty="0"/>
              <a:t>2) + Izglītības kvalitātes valsts dienesta logo</a:t>
            </a:r>
          </a:p>
          <a:p>
            <a:endParaRPr lang="lv-LV" sz="1100" dirty="0"/>
          </a:p>
          <a:p>
            <a:r>
              <a:rPr lang="lv-LV" dirty="0"/>
              <a:t>3) Izglītības un zinātnes ministrija</a:t>
            </a:r>
          </a:p>
          <a:p>
            <a:endParaRPr lang="lv-LV" sz="1100" dirty="0"/>
          </a:p>
          <a:p>
            <a:r>
              <a:rPr lang="lv-LV" dirty="0"/>
              <a:t>4) </a:t>
            </a:r>
            <a:r>
              <a:rPr lang="lv-LV" dirty="0" err="1"/>
              <a:t>PuMPuRS</a:t>
            </a:r>
            <a:r>
              <a:rPr lang="lv-LV" dirty="0"/>
              <a:t> logo</a:t>
            </a:r>
          </a:p>
          <a:p>
            <a:endParaRPr lang="lv-LV" sz="1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8424" y="6324600"/>
            <a:ext cx="450776" cy="304800"/>
          </a:xfrm>
        </p:spPr>
        <p:txBody>
          <a:bodyPr/>
          <a:lstStyle/>
          <a:p>
            <a:pPr>
              <a:defRPr/>
            </a:pPr>
            <a:endParaRPr lang="en-US" altLang="lv-LV" dirty="0"/>
          </a:p>
        </p:txBody>
      </p:sp>
      <p:pic>
        <p:nvPicPr>
          <p:cNvPr id="2051" name="Picture 3" descr="Z:\SAM\ESF + IKV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874"/>
            <a:ext cx="9144000" cy="19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939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:\SAM\majasla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48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79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714" y="381000"/>
            <a:ext cx="6376086" cy="1036642"/>
          </a:xfrm>
        </p:spPr>
        <p:txBody>
          <a:bodyPr/>
          <a:lstStyle/>
          <a:p>
            <a:r>
              <a:rPr lang="lv-LV" dirty="0"/>
              <a:t>Cita būtiska informācija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272746"/>
            <a:ext cx="7147520" cy="5165124"/>
          </a:xfrm>
        </p:spPr>
        <p:txBody>
          <a:bodyPr>
            <a:normAutofit fontScale="92500"/>
          </a:bodyPr>
          <a:lstStyle/>
          <a:p>
            <a:r>
              <a:rPr lang="lv-LV" dirty="0"/>
              <a:t>Pie informācijas par projektu: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dirty="0"/>
              <a:t>Darbības programmas specifiskā atbalsta mērķa nosaukums;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dirty="0"/>
              <a:t>Projekta nosaukums (vienmēr);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dirty="0"/>
              <a:t>Projekta mērķis.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dirty="0"/>
              <a:t>Vēlams arī informēt, kas tieši projektā tiks atbalstīts;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dirty="0"/>
              <a:t>Vēlams popularizēt projekta nosaukumu «</a:t>
            </a:r>
            <a:r>
              <a:rPr lang="lv-LV" dirty="0" err="1"/>
              <a:t>PuMPuRS</a:t>
            </a:r>
            <a:r>
              <a:rPr lang="lv-LV" dirty="0"/>
              <a:t>».</a:t>
            </a:r>
          </a:p>
          <a:p>
            <a:endParaRPr lang="lv-LV" dirty="0"/>
          </a:p>
          <a:p>
            <a:r>
              <a:rPr lang="lv-LV" dirty="0"/>
              <a:t>Darbības programmas </a:t>
            </a:r>
            <a:r>
              <a:rPr lang="lv-LV" b="1" dirty="0"/>
              <a:t>"Izaugsme un nodarbinātība" </a:t>
            </a:r>
          </a:p>
          <a:p>
            <a:r>
              <a:rPr lang="lv-LV" dirty="0"/>
              <a:t>8.3.4. specifiskā atbalsta mērķa </a:t>
            </a:r>
            <a:br>
              <a:rPr lang="lv-LV" dirty="0"/>
            </a:br>
            <a:r>
              <a:rPr lang="lv-LV" b="1" dirty="0"/>
              <a:t>"Samazināt priekšlaicīgu mācību pārtraukšanu, īstenojot preventīvus un intervences pasākumus" </a:t>
            </a:r>
            <a:br>
              <a:rPr lang="lv-LV" b="1" dirty="0"/>
            </a:br>
            <a:r>
              <a:rPr lang="lv-LV" dirty="0"/>
              <a:t>projekts Nr.8.3.4.0/16/I/001 </a:t>
            </a:r>
          </a:p>
          <a:p>
            <a:r>
              <a:rPr lang="lv-LV" b="1" dirty="0"/>
              <a:t>“Atbalsts priekšlaicīgas mācību pārtraukšanas samazināšanai”</a:t>
            </a:r>
          </a:p>
        </p:txBody>
      </p:sp>
    </p:spTree>
    <p:extLst>
      <p:ext uri="{BB962C8B-B14F-4D97-AF65-F5344CB8AC3E}">
        <p14:creationId xmlns:p14="http://schemas.microsoft.com/office/powerpoint/2010/main" val="32272066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D75A9C9F-A0D1-47C4-BF3D-AA80B015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695" y="381000"/>
            <a:ext cx="6321105" cy="611038"/>
          </a:xfrm>
        </p:spPr>
        <p:txBody>
          <a:bodyPr>
            <a:normAutofit/>
          </a:bodyPr>
          <a:lstStyle/>
          <a:p>
            <a:pPr algn="r"/>
            <a:r>
              <a:rPr lang="lv-LV" altLang="lv-LV" sz="3200" dirty="0">
                <a:ea typeface="MS PGothic" panose="020B0600070205080204" pitchFamily="34" charset="-128"/>
              </a:rPr>
              <a:t>Sekojiet aktualitātēm!</a:t>
            </a:r>
          </a:p>
        </p:txBody>
      </p:sp>
      <p:sp>
        <p:nvSpPr>
          <p:cNvPr id="13318" name="Slide Number Placeholder 5">
            <a:extLst>
              <a:ext uri="{FF2B5EF4-FFF2-40B4-BE49-F238E27FC236}">
                <a16:creationId xmlns="" xmlns:a16="http://schemas.microsoft.com/office/drawing/2014/main" id="{5532CC43-6FF9-4E4F-A748-94FCB78F2F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8388424" y="6324600"/>
            <a:ext cx="450776" cy="3447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lv-LV" sz="1000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509A2E-1D3B-46CC-908A-5FF53F95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60" y="1788545"/>
            <a:ext cx="7861540" cy="2068902"/>
          </a:xfrm>
        </p:spPr>
        <p:txBody>
          <a:bodyPr>
            <a:noAutofit/>
          </a:bodyPr>
          <a:lstStyle/>
          <a:p>
            <a:pPr algn="ctr"/>
            <a:r>
              <a:rPr lang="lv-LV" sz="3200" b="1" dirty="0" err="1">
                <a:hlinkClick r:id="rId2"/>
              </a:rPr>
              <a:t>www.pumpurs.lv</a:t>
            </a:r>
            <a:endParaRPr lang="lv-LV" sz="3200" b="1" dirty="0"/>
          </a:p>
          <a:p>
            <a:pPr algn="ctr"/>
            <a:endParaRPr lang="lv-LV" sz="3200" b="1" dirty="0"/>
          </a:p>
          <a:p>
            <a:pPr algn="ctr"/>
            <a:r>
              <a:rPr lang="lv-LV" sz="3200" b="1" dirty="0" err="1">
                <a:hlinkClick r:id="rId3"/>
              </a:rPr>
              <a:t>www.facebook.com</a:t>
            </a:r>
            <a:r>
              <a:rPr lang="lv-LV" sz="3200" b="1" dirty="0">
                <a:hlinkClick r:id="rId3"/>
              </a:rPr>
              <a:t>/</a:t>
            </a:r>
            <a:r>
              <a:rPr lang="lv-LV" sz="3200" b="1" dirty="0" err="1">
                <a:hlinkClick r:id="rId3"/>
              </a:rPr>
              <a:t>pumpurs.lv</a:t>
            </a:r>
            <a:r>
              <a:rPr lang="lv-LV" sz="3200" b="1" dirty="0">
                <a:hlinkClick r:id="rId3"/>
              </a:rPr>
              <a:t>/</a:t>
            </a:r>
            <a:r>
              <a:rPr lang="lv-LV" sz="3200" b="1" dirty="0"/>
              <a:t> </a:t>
            </a:r>
          </a:p>
          <a:p>
            <a:pPr algn="ctr"/>
            <a:endParaRPr lang="lv-LV" sz="3600" dirty="0"/>
          </a:p>
          <a:p>
            <a:pPr algn="ctr"/>
            <a:r>
              <a:rPr lang="lv-LV" sz="6000" b="1" dirty="0">
                <a:solidFill>
                  <a:srgbClr val="A5BD34"/>
                </a:solidFill>
              </a:rPr>
              <a:t>#</a:t>
            </a:r>
            <a:r>
              <a:rPr lang="lv-LV" sz="6000" b="1" dirty="0" err="1">
                <a:solidFill>
                  <a:srgbClr val="A5BD34"/>
                </a:solidFill>
              </a:rPr>
              <a:t>PuMPuRS</a:t>
            </a:r>
            <a:endParaRPr lang="en-US" sz="6000" b="1" dirty="0">
              <a:solidFill>
                <a:srgbClr val="A5BD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082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631B26C-AAF9-4016-8BEC-916A1983B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552" y="3429000"/>
            <a:ext cx="7772400" cy="639762"/>
          </a:xfrm>
        </p:spPr>
        <p:txBody>
          <a:bodyPr>
            <a:normAutofit/>
          </a:bodyPr>
          <a:lstStyle/>
          <a:p>
            <a:r>
              <a:rPr lang="lv-LV" sz="2000" b="1" dirty="0"/>
              <a:t>Sagatavoja:                          komanda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900D93-E4F3-4249-BB0F-C9DD8917A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73999"/>
            <a:ext cx="1512168" cy="6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E3868C4-9C7E-407A-ACC0-F5C29A15ECC0}"/>
              </a:ext>
            </a:extLst>
          </p:cNvPr>
          <p:cNvSpPr txBox="1">
            <a:spLocks/>
          </p:cNvSpPr>
          <p:nvPr/>
        </p:nvSpPr>
        <p:spPr bwMode="auto">
          <a:xfrm>
            <a:off x="1834009" y="631556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altLang="lv-LV" sz="24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aisnstūris 4">
            <a:extLst>
              <a:ext uri="{FF2B5EF4-FFF2-40B4-BE49-F238E27FC236}">
                <a16:creationId xmlns="" xmlns:a16="http://schemas.microsoft.com/office/drawing/2014/main" id="{408686CD-FFB8-41E0-A0DD-73E42B5AAA34}"/>
              </a:ext>
            </a:extLst>
          </p:cNvPr>
          <p:cNvSpPr/>
          <p:nvPr/>
        </p:nvSpPr>
        <p:spPr>
          <a:xfrm>
            <a:off x="899592" y="1887310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Ministru kabineta 2016.gada 12.jūlija noteikumi Nr.460 „Darbības programmas „Izaugsme un nodarbinātība” </a:t>
            </a:r>
            <a:b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8.3.4. specifiskā atbalsta mērķa </a:t>
            </a:r>
          </a:p>
          <a:p>
            <a:pPr algn="ctr"/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„Samazināt priekšlaicīgu mācību pārtraukšanu, īstenojot preventīvus un intervences </a:t>
            </a:r>
            <a:r>
              <a:rPr lang="lv-LV" altLang="lv-LV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pasākumusˮ</a:t>
            </a:r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īstenošanas noteikumi” </a:t>
            </a:r>
            <a:b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(stājās spēkā 21.07.2016.)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8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="" xmlns:a16="http://schemas.microsoft.com/office/drawing/2014/main" id="{3B746167-EFB2-4DBC-BBE7-5D01C8FC08EF}"/>
              </a:ext>
            </a:extLst>
          </p:cNvPr>
          <p:cNvSpPr/>
          <p:nvPr/>
        </p:nvSpPr>
        <p:spPr>
          <a:xfrm>
            <a:off x="2339752" y="308554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 „Atbalsts priekšlaicīgas mācību pārtraukšanas samazināšanai</a:t>
            </a:r>
            <a:r>
              <a:rPr lang="lv-LV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(</a:t>
            </a:r>
            <a:r>
              <a:rPr lang="lv-LV" alt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PuMPuRS</a:t>
            </a:r>
            <a:r>
              <a:rPr lang="lv-LV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lv-LV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Nr. </a:t>
            </a: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8.3.4.0/16/I/001</a:t>
            </a:r>
            <a:endParaRPr lang="en-US" altLang="lv-LV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aisnstūris 2">
            <a:extLst>
              <a:ext uri="{FF2B5EF4-FFF2-40B4-BE49-F238E27FC236}">
                <a16:creationId xmlns="" xmlns:a16="http://schemas.microsoft.com/office/drawing/2014/main" id="{0D124681-C24F-4F09-91B2-A17F13807488}"/>
              </a:ext>
            </a:extLst>
          </p:cNvPr>
          <p:cNvSpPr/>
          <p:nvPr/>
        </p:nvSpPr>
        <p:spPr>
          <a:xfrm>
            <a:off x="1043608" y="2356853"/>
            <a:ext cx="8100392" cy="162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Mērķa grupa</a:t>
            </a:r>
            <a:r>
              <a:rPr lang="en-US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vispārējās izglītības iestāžu 5.-12. kl. skolēni</a:t>
            </a:r>
            <a:endParaRPr lang="en-US" alt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buClr>
                <a:srgbClr val="632E97"/>
              </a:buClr>
              <a:buFont typeface="Wingdings" panose="05000000000000000000" pitchFamily="2" charset="2"/>
              <a:buChar char="§"/>
            </a:pP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profesionālās izglītības programmu 1.-4. kursu audzēkņi</a:t>
            </a:r>
            <a:endParaRPr lang="en-US" alt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aisnstūris 3">
            <a:extLst>
              <a:ext uri="{FF2B5EF4-FFF2-40B4-BE49-F238E27FC236}">
                <a16:creationId xmlns="" xmlns:a16="http://schemas.microsoft.com/office/drawing/2014/main" id="{F517C2AB-F0B3-4B29-B09E-DC8167D0EC56}"/>
              </a:ext>
            </a:extLst>
          </p:cNvPr>
          <p:cNvSpPr/>
          <p:nvPr/>
        </p:nvSpPr>
        <p:spPr>
          <a:xfrm>
            <a:off x="1043608" y="4314870"/>
            <a:ext cx="7435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Mērķis: </a:t>
            </a:r>
          </a:p>
          <a:p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Samazināt PMP, īstenojot preventīvus un intervences pasākumus 611 izglītības iestādēs</a:t>
            </a:r>
            <a:endParaRPr lang="en-US" alt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65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="" xmlns:a16="http://schemas.microsoft.com/office/drawing/2014/main" id="{3B746167-EFB2-4DBC-BBE7-5D01C8FC08EF}"/>
              </a:ext>
            </a:extLst>
          </p:cNvPr>
          <p:cNvSpPr/>
          <p:nvPr/>
        </p:nvSpPr>
        <p:spPr>
          <a:xfrm>
            <a:off x="2339752" y="308554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 „Atbalsts priekšlaicīgas mācību pārtraukšanas samazināšanai</a:t>
            </a:r>
            <a:r>
              <a:rPr lang="lv-LV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”(</a:t>
            </a:r>
            <a:r>
              <a:rPr lang="lv-LV" alt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PuMPuRS</a:t>
            </a:r>
            <a:r>
              <a:rPr lang="lv-LV" alt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lv-LV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Nr. </a:t>
            </a:r>
            <a:r>
              <a:rPr lang="lv-LV" altLang="lv-LV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8.3.4.0/16/I/001</a:t>
            </a:r>
            <a:endParaRPr lang="en-US" altLang="lv-LV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aisnstūris 4">
            <a:extLst>
              <a:ext uri="{FF2B5EF4-FFF2-40B4-BE49-F238E27FC236}">
                <a16:creationId xmlns="" xmlns:a16="http://schemas.microsoft.com/office/drawing/2014/main" id="{CDE8737C-9434-4751-B703-323381C39760}"/>
              </a:ext>
            </a:extLst>
          </p:cNvPr>
          <p:cNvSpPr/>
          <p:nvPr/>
        </p:nvSpPr>
        <p:spPr>
          <a:xfrm>
            <a:off x="611560" y="2132856"/>
            <a:ext cx="7848872" cy="328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7,51</a:t>
            </a:r>
            <a:r>
              <a:rPr lang="en-US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</a:t>
            </a:r>
            <a:r>
              <a:rPr lang="lv-LV" altLang="lv-LV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ilj</a:t>
            </a: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altLang="lv-LV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t.sk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ESF 3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milj. 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</a:t>
            </a:r>
            <a:endParaRPr lang="en-US" altLang="lv-LV" sz="24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 īstenošanas laiks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/2017 – 12/2022 (6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gadi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Finansējuma saņēmējs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Izglītības kvalitātes valsts dienests</a:t>
            </a:r>
            <a:r>
              <a:rPr lang="en-US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sadarbībā ar pilsētu un novadu pašvaldībām un valsts profesionālās izglītības iestādēm (</a:t>
            </a: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prioritāte: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altLang="lv-LV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PIKC</a:t>
            </a:r>
            <a:r>
              <a:rPr lang="lv-LV" altLang="lv-LV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US" altLang="lv-LV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3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lv-LV" sz="3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adarbība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6" descr="sadarbib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9" r="-8739"/>
          <a:stretch>
            <a:fillRect/>
          </a:stretch>
        </p:blipFill>
        <p:spPr>
          <a:xfrm>
            <a:off x="899592" y="1600201"/>
            <a:ext cx="7787208" cy="4282664"/>
          </a:xfrm>
        </p:spPr>
      </p:pic>
    </p:spTree>
    <p:extLst>
      <p:ext uri="{BB962C8B-B14F-4D97-AF65-F5344CB8AC3E}">
        <p14:creationId xmlns:p14="http://schemas.microsoft.com/office/powerpoint/2010/main" val="2759927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uMPuRS prezentācijas veidne " id="{C3032280-4899-405B-8B1F-C92C086F1387}" vid="{35E7AA70-9381-45A5-BAE6-3AC73DEAE22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8752</TotalTime>
  <Words>1653</Words>
  <Application>Microsoft Office PowerPoint</Application>
  <PresentationFormat>On-screen Show (4:3)</PresentationFormat>
  <Paragraphs>279</Paragraphs>
  <Slides>59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MS PGothic</vt:lpstr>
      <vt:lpstr>SimSun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89_Prezentacija_templateLV</vt:lpstr>
      <vt:lpstr>1_Office Theme</vt:lpstr>
      <vt:lpstr>Acrobat Document</vt:lpstr>
      <vt:lpstr>Pašvaldības un izglītības iestāžu loma PMP risku mazināšanā </vt:lpstr>
      <vt:lpstr>PowerPoint Presentation</vt:lpstr>
      <vt:lpstr>PowerPoint Presentation</vt:lpstr>
      <vt:lpstr>PMP konteksts Latvijā</vt:lpstr>
      <vt:lpstr>PowerPoint Presentation</vt:lpstr>
      <vt:lpstr>PowerPoint Presentation</vt:lpstr>
      <vt:lpstr>PowerPoint Presentation</vt:lpstr>
      <vt:lpstr>PowerPoint Presentation</vt:lpstr>
      <vt:lpstr>Sadarbība</vt:lpstr>
      <vt:lpstr>Iespējamie stratēģiskie partneri</vt:lpstr>
      <vt:lpstr>PowerPoint Presentation</vt:lpstr>
      <vt:lpstr>PowerPoint Presentation</vt:lpstr>
      <vt:lpstr>PowerPoint Presentation</vt:lpstr>
      <vt:lpstr>PowerPoint Presentation</vt:lpstr>
      <vt:lpstr> </vt:lpstr>
      <vt:lpstr>Kā sadarbība un SEM var palīdzēt tikt galā ar izaicinājumiem  </vt:lpstr>
      <vt:lpstr>PowerPoint Presentation</vt:lpstr>
      <vt:lpstr>Ilgtspēja </vt:lpstr>
      <vt:lpstr>Laiki nav svarīgi. Svarīgs ir cilvēks.  /I.Ziedonis/</vt:lpstr>
      <vt:lpstr>Pašvaldības un izglītības iestāžu loma PMP riska mazināšanā </vt:lpstr>
      <vt:lpstr>PowerPoint Presentation</vt:lpstr>
      <vt:lpstr>Izglītības iestādes iespējas</vt:lpstr>
      <vt:lpstr>Skolotāju kompetence</vt:lpstr>
      <vt:lpstr>Skolotāju kompetence  </vt:lpstr>
      <vt:lpstr>Konsultatīvais atbalsts</vt:lpstr>
      <vt:lpstr>Bērna līdzdalība</vt:lpstr>
      <vt:lpstr>PowerPoint Presentation</vt:lpstr>
      <vt:lpstr>PowerPoint Presentation</vt:lpstr>
      <vt:lpstr>PowerPoint Presentation</vt:lpstr>
      <vt:lpstr>Individuālais priekšlaicīgas mācību pārtraukšanas risku mazināšanas plāns </vt:lpstr>
      <vt:lpstr>Individuālais priekšlaicīgas mācību pamešanas riska mazināšanas plāns </vt:lpstr>
      <vt:lpstr>Individuālais priekšlaicīgas mācību pamešanas riska mazināšanas plāns </vt:lpstr>
      <vt:lpstr>IAP pārskatīšana/ labošana </vt:lpstr>
      <vt:lpstr>Konsultāciju pakalpojumu sniedzēji</vt:lpstr>
      <vt:lpstr>Atbalsta pakalpojumi</vt:lpstr>
      <vt:lpstr>PowerPoint Presentation</vt:lpstr>
      <vt:lpstr>Konsultatīvais atbalsts</vt:lpstr>
      <vt:lpstr>Dokumenti </vt:lpstr>
      <vt:lpstr>Dokumenti </vt:lpstr>
      <vt:lpstr>Informācijai</vt:lpstr>
      <vt:lpstr>PowerPoint Presentation</vt:lpstr>
      <vt:lpstr>Jaunatnes iniciatīvu projekti</vt:lpstr>
      <vt:lpstr>Projekta iesniedzējs var būt </vt:lpstr>
      <vt:lpstr>Projekta aktivitātes  </vt:lpstr>
      <vt:lpstr>Finansējums </vt:lpstr>
      <vt:lpstr>Kontakti </vt:lpstr>
      <vt:lpstr>Paveiktais </vt:lpstr>
      <vt:lpstr>Risku veidi </vt:lpstr>
      <vt:lpstr>Atbalsta pasākumi </vt:lpstr>
      <vt:lpstr>Speciālistu konsultācijas </vt:lpstr>
      <vt:lpstr>Mācību priekšmetu konsultācijas </vt:lpstr>
      <vt:lpstr>Vizuālā identitāte</vt:lpstr>
      <vt:lpstr>Normatīvie akti/dokumenti </vt:lpstr>
      <vt:lpstr>PowerPoint Presentation</vt:lpstr>
      <vt:lpstr>Vizuālā identitāte</vt:lpstr>
      <vt:lpstr>PowerPoint Presentation</vt:lpstr>
      <vt:lpstr>Cita būtiska informācija</vt:lpstr>
      <vt:lpstr>Sekojiet aktualitātēm!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lietotajs</dc:creator>
  <cp:lastModifiedBy>Skaistkalnesvsk_INFO</cp:lastModifiedBy>
  <cp:revision>235</cp:revision>
  <cp:lastPrinted>2018-02-05T07:29:54Z</cp:lastPrinted>
  <dcterms:created xsi:type="dcterms:W3CDTF">2017-05-31T08:42:18Z</dcterms:created>
  <dcterms:modified xsi:type="dcterms:W3CDTF">2019-09-30T13:57:38Z</dcterms:modified>
</cp:coreProperties>
</file>